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58" r:id="rId4"/>
    <p:sldId id="261" r:id="rId5"/>
    <p:sldId id="263" r:id="rId6"/>
    <p:sldId id="260" r:id="rId7"/>
    <p:sldId id="269" r:id="rId8"/>
    <p:sldId id="265" r:id="rId9"/>
    <p:sldId id="264" r:id="rId10"/>
    <p:sldId id="275" r:id="rId11"/>
    <p:sldId id="267" r:id="rId12"/>
    <p:sldId id="274" r:id="rId13"/>
    <p:sldId id="271" r:id="rId14"/>
    <p:sldId id="272" r:id="rId15"/>
    <p:sldId id="277" r:id="rId16"/>
    <p:sldId id="282" r:id="rId17"/>
    <p:sldId id="280" r:id="rId18"/>
    <p:sldId id="281" r:id="rId19"/>
    <p:sldId id="284" r:id="rId20"/>
    <p:sldId id="270" r:id="rId21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8" autoAdjust="0"/>
    <p:restoredTop sz="95238"/>
  </p:normalViewPr>
  <p:slideViewPr>
    <p:cSldViewPr snapToGrid="0">
      <p:cViewPr varScale="1">
        <p:scale>
          <a:sx n="115" d="100"/>
          <a:sy n="115" d="100"/>
        </p:scale>
        <p:origin x="20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A2EC80-2C28-4D42-9F3D-4C0AE4DACF8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139C38A-451A-448E-88E5-622E4BD3A17D}">
      <dgm:prSet/>
      <dgm:spPr/>
      <dgm:t>
        <a:bodyPr/>
        <a:lstStyle/>
        <a:p>
          <a:r>
            <a:rPr lang="en-IL" dirty="0"/>
            <a:t>Problem Statement</a:t>
          </a:r>
          <a:endParaRPr lang="en-US" dirty="0"/>
        </a:p>
      </dgm:t>
    </dgm:pt>
    <dgm:pt modelId="{4481D593-6F32-4523-BADC-240ED319BD3C}" type="parTrans" cxnId="{42AE601B-8A39-45DB-9409-B9262687B686}">
      <dgm:prSet/>
      <dgm:spPr/>
      <dgm:t>
        <a:bodyPr/>
        <a:lstStyle/>
        <a:p>
          <a:endParaRPr lang="en-US"/>
        </a:p>
      </dgm:t>
    </dgm:pt>
    <dgm:pt modelId="{0F2D11B8-A400-48E7-B4F4-265B989CDD91}" type="sibTrans" cxnId="{42AE601B-8A39-45DB-9409-B9262687B686}">
      <dgm:prSet/>
      <dgm:spPr/>
      <dgm:t>
        <a:bodyPr/>
        <a:lstStyle/>
        <a:p>
          <a:endParaRPr lang="en-US"/>
        </a:p>
      </dgm:t>
    </dgm:pt>
    <dgm:pt modelId="{0722DADD-FBAA-4087-AD13-DD247184B688}">
      <dgm:prSet/>
      <dgm:spPr/>
      <dgm:t>
        <a:bodyPr/>
        <a:lstStyle/>
        <a:p>
          <a:r>
            <a:rPr lang="en-IL" dirty="0"/>
            <a:t>Suggested Solution</a:t>
          </a:r>
          <a:endParaRPr lang="en-US" dirty="0"/>
        </a:p>
      </dgm:t>
    </dgm:pt>
    <dgm:pt modelId="{E0BABAA3-7211-4DBA-A455-7623FFCD3CAB}" type="parTrans" cxnId="{4F7D27F6-5AE6-43C7-9294-838DFE561FF1}">
      <dgm:prSet/>
      <dgm:spPr/>
      <dgm:t>
        <a:bodyPr/>
        <a:lstStyle/>
        <a:p>
          <a:endParaRPr lang="en-US"/>
        </a:p>
      </dgm:t>
    </dgm:pt>
    <dgm:pt modelId="{6037F9CF-DE10-4FA9-9E3B-16D26D74BF63}" type="sibTrans" cxnId="{4F7D27F6-5AE6-43C7-9294-838DFE561FF1}">
      <dgm:prSet/>
      <dgm:spPr/>
      <dgm:t>
        <a:bodyPr/>
        <a:lstStyle/>
        <a:p>
          <a:endParaRPr lang="en-US"/>
        </a:p>
      </dgm:t>
    </dgm:pt>
    <dgm:pt modelId="{5BF907BE-685D-42A9-8197-F00DB093A887}">
      <dgm:prSet/>
      <dgm:spPr/>
      <dgm:t>
        <a:bodyPr/>
        <a:lstStyle/>
        <a:p>
          <a:r>
            <a:rPr lang="en-IL"/>
            <a:t>Results</a:t>
          </a:r>
          <a:endParaRPr lang="en-US"/>
        </a:p>
      </dgm:t>
    </dgm:pt>
    <dgm:pt modelId="{844E84D0-9386-47BE-8EA9-EC0FF0E9DE7D}" type="parTrans" cxnId="{CC8116B9-4784-4FEA-96F6-4B7853FB47CF}">
      <dgm:prSet/>
      <dgm:spPr/>
      <dgm:t>
        <a:bodyPr/>
        <a:lstStyle/>
        <a:p>
          <a:endParaRPr lang="en-US"/>
        </a:p>
      </dgm:t>
    </dgm:pt>
    <dgm:pt modelId="{1A1A34C7-1759-406A-A538-6F677112EFD3}" type="sibTrans" cxnId="{CC8116B9-4784-4FEA-96F6-4B7853FB47CF}">
      <dgm:prSet/>
      <dgm:spPr/>
      <dgm:t>
        <a:bodyPr/>
        <a:lstStyle/>
        <a:p>
          <a:endParaRPr lang="en-US"/>
        </a:p>
      </dgm:t>
    </dgm:pt>
    <dgm:pt modelId="{1AE83A85-731C-4091-882D-C9148FC89F36}">
      <dgm:prSet/>
      <dgm:spPr/>
      <dgm:t>
        <a:bodyPr/>
        <a:lstStyle/>
        <a:p>
          <a:r>
            <a:rPr lang="en-IL"/>
            <a:t>Discussion &amp; Conclusion</a:t>
          </a:r>
          <a:endParaRPr lang="en-US"/>
        </a:p>
      </dgm:t>
    </dgm:pt>
    <dgm:pt modelId="{B6B90160-254C-47BF-B4BC-C21404E17B44}" type="parTrans" cxnId="{43106F30-24A5-4BC8-B312-963F558C6524}">
      <dgm:prSet/>
      <dgm:spPr/>
      <dgm:t>
        <a:bodyPr/>
        <a:lstStyle/>
        <a:p>
          <a:endParaRPr lang="en-US"/>
        </a:p>
      </dgm:t>
    </dgm:pt>
    <dgm:pt modelId="{75F42545-0369-46EE-BA9D-CAF84B3D045B}" type="sibTrans" cxnId="{43106F30-24A5-4BC8-B312-963F558C6524}">
      <dgm:prSet/>
      <dgm:spPr/>
      <dgm:t>
        <a:bodyPr/>
        <a:lstStyle/>
        <a:p>
          <a:endParaRPr lang="en-US"/>
        </a:p>
      </dgm:t>
    </dgm:pt>
    <dgm:pt modelId="{38CDFF55-9944-487F-B405-6C5DED456D8B}">
      <dgm:prSet/>
      <dgm:spPr/>
      <dgm:t>
        <a:bodyPr/>
        <a:lstStyle/>
        <a:p>
          <a:r>
            <a:rPr lang="en-US" dirty="0"/>
            <a:t>DNA Memory Characteristics</a:t>
          </a:r>
        </a:p>
      </dgm:t>
    </dgm:pt>
    <dgm:pt modelId="{9D33DDC7-297C-4E92-B89F-7937E1198D17}" type="sibTrans" cxnId="{E8C8F6FB-AAB3-473C-973C-B4EA195ACE91}">
      <dgm:prSet/>
      <dgm:spPr/>
      <dgm:t>
        <a:bodyPr/>
        <a:lstStyle/>
        <a:p>
          <a:endParaRPr lang="en-US"/>
        </a:p>
      </dgm:t>
    </dgm:pt>
    <dgm:pt modelId="{250C22C3-31CE-41B8-B56F-65F7BC07C89F}" type="parTrans" cxnId="{E8C8F6FB-AAB3-473C-973C-B4EA195ACE91}">
      <dgm:prSet/>
      <dgm:spPr/>
      <dgm:t>
        <a:bodyPr/>
        <a:lstStyle/>
        <a:p>
          <a:endParaRPr lang="en-US"/>
        </a:p>
      </dgm:t>
    </dgm:pt>
    <dgm:pt modelId="{07C55563-17E4-44E8-A5DE-BB2ACC87A5A7}" type="pres">
      <dgm:prSet presAssocID="{9CA2EC80-2C28-4D42-9F3D-4C0AE4DACF84}" presName="root" presStyleCnt="0">
        <dgm:presLayoutVars>
          <dgm:dir/>
          <dgm:resizeHandles val="exact"/>
        </dgm:presLayoutVars>
      </dgm:prSet>
      <dgm:spPr/>
    </dgm:pt>
    <dgm:pt modelId="{8930B8FE-5FA9-40BE-957A-EBD49986B798}" type="pres">
      <dgm:prSet presAssocID="{5139C38A-451A-448E-88E5-622E4BD3A17D}" presName="compNode" presStyleCnt="0"/>
      <dgm:spPr/>
    </dgm:pt>
    <dgm:pt modelId="{28C7DB10-0978-44A6-BEB8-31731229F5E4}" type="pres">
      <dgm:prSet presAssocID="{5139C38A-451A-448E-88E5-622E4BD3A17D}" presName="bgRect" presStyleLbl="bgShp" presStyleIdx="0" presStyleCnt="5"/>
      <dgm:spPr/>
    </dgm:pt>
    <dgm:pt modelId="{DC701A3A-408F-46AF-97A8-E1FAF9730E48}" type="pres">
      <dgm:prSet presAssocID="{5139C38A-451A-448E-88E5-622E4BD3A17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C00346A2-BA93-4FAE-A9D7-0807A8BEA0E6}" type="pres">
      <dgm:prSet presAssocID="{5139C38A-451A-448E-88E5-622E4BD3A17D}" presName="spaceRect" presStyleCnt="0"/>
      <dgm:spPr/>
    </dgm:pt>
    <dgm:pt modelId="{1BFE97CA-2654-4C02-ABFA-34C85968D86B}" type="pres">
      <dgm:prSet presAssocID="{5139C38A-451A-448E-88E5-622E4BD3A17D}" presName="parTx" presStyleLbl="revTx" presStyleIdx="0" presStyleCnt="5">
        <dgm:presLayoutVars>
          <dgm:chMax val="0"/>
          <dgm:chPref val="0"/>
        </dgm:presLayoutVars>
      </dgm:prSet>
      <dgm:spPr/>
    </dgm:pt>
    <dgm:pt modelId="{A5205483-7361-48EA-B7A9-5EEC31261130}" type="pres">
      <dgm:prSet presAssocID="{0F2D11B8-A400-48E7-B4F4-265B989CDD91}" presName="sibTrans" presStyleCnt="0"/>
      <dgm:spPr/>
    </dgm:pt>
    <dgm:pt modelId="{AE3344BA-6554-446A-85F3-B0CD5A713E5B}" type="pres">
      <dgm:prSet presAssocID="{38CDFF55-9944-487F-B405-6C5DED456D8B}" presName="compNode" presStyleCnt="0"/>
      <dgm:spPr/>
    </dgm:pt>
    <dgm:pt modelId="{7C6FBEAE-DB4E-4D5C-9585-76AF23C97C3D}" type="pres">
      <dgm:prSet presAssocID="{38CDFF55-9944-487F-B405-6C5DED456D8B}" presName="bgRect" presStyleLbl="bgShp" presStyleIdx="1" presStyleCnt="5"/>
      <dgm:spPr/>
    </dgm:pt>
    <dgm:pt modelId="{3AD56F40-9F0E-4386-AA55-4F1BE75E2914}" type="pres">
      <dgm:prSet presAssocID="{38CDFF55-9944-487F-B405-6C5DED456D8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FF505424-6482-4003-A1C2-F1E4BA86E22E}" type="pres">
      <dgm:prSet presAssocID="{38CDFF55-9944-487F-B405-6C5DED456D8B}" presName="spaceRect" presStyleCnt="0"/>
      <dgm:spPr/>
    </dgm:pt>
    <dgm:pt modelId="{F75CC0B8-0E36-414D-B7F3-5A4F0B4C5466}" type="pres">
      <dgm:prSet presAssocID="{38CDFF55-9944-487F-B405-6C5DED456D8B}" presName="parTx" presStyleLbl="revTx" presStyleIdx="1" presStyleCnt="5">
        <dgm:presLayoutVars>
          <dgm:chMax val="0"/>
          <dgm:chPref val="0"/>
        </dgm:presLayoutVars>
      </dgm:prSet>
      <dgm:spPr/>
    </dgm:pt>
    <dgm:pt modelId="{B0707A28-7E44-47C9-B6AF-F89BB4C619FC}" type="pres">
      <dgm:prSet presAssocID="{9D33DDC7-297C-4E92-B89F-7937E1198D17}" presName="sibTrans" presStyleCnt="0"/>
      <dgm:spPr/>
    </dgm:pt>
    <dgm:pt modelId="{5321FA46-35AB-4CAC-8020-8F292E23AC29}" type="pres">
      <dgm:prSet presAssocID="{0722DADD-FBAA-4087-AD13-DD247184B688}" presName="compNode" presStyleCnt="0"/>
      <dgm:spPr/>
    </dgm:pt>
    <dgm:pt modelId="{890F70CB-E152-435A-9B65-EE6AD703D36E}" type="pres">
      <dgm:prSet presAssocID="{0722DADD-FBAA-4087-AD13-DD247184B688}" presName="bgRect" presStyleLbl="bgShp" presStyleIdx="2" presStyleCnt="5"/>
      <dgm:spPr/>
    </dgm:pt>
    <dgm:pt modelId="{7D949108-8E9D-42D3-A687-EAD557BCED95}" type="pres">
      <dgm:prSet presAssocID="{0722DADD-FBAA-4087-AD13-DD247184B68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M Customer Insights App"/>
        </a:ext>
      </dgm:extLst>
    </dgm:pt>
    <dgm:pt modelId="{7B7E4739-8F56-4A81-A59A-AC7DA7B57B45}" type="pres">
      <dgm:prSet presAssocID="{0722DADD-FBAA-4087-AD13-DD247184B688}" presName="spaceRect" presStyleCnt="0"/>
      <dgm:spPr/>
    </dgm:pt>
    <dgm:pt modelId="{93A4D9CD-7C52-4FF7-BF49-4DD400D06D10}" type="pres">
      <dgm:prSet presAssocID="{0722DADD-FBAA-4087-AD13-DD247184B688}" presName="parTx" presStyleLbl="revTx" presStyleIdx="2" presStyleCnt="5">
        <dgm:presLayoutVars>
          <dgm:chMax val="0"/>
          <dgm:chPref val="0"/>
        </dgm:presLayoutVars>
      </dgm:prSet>
      <dgm:spPr/>
    </dgm:pt>
    <dgm:pt modelId="{24769EDD-72F0-4E03-96CB-4D718ECD8237}" type="pres">
      <dgm:prSet presAssocID="{6037F9CF-DE10-4FA9-9E3B-16D26D74BF63}" presName="sibTrans" presStyleCnt="0"/>
      <dgm:spPr/>
    </dgm:pt>
    <dgm:pt modelId="{13B07FB1-7894-4AE5-83B5-D4124FDC6EF3}" type="pres">
      <dgm:prSet presAssocID="{5BF907BE-685D-42A9-8197-F00DB093A887}" presName="compNode" presStyleCnt="0"/>
      <dgm:spPr/>
    </dgm:pt>
    <dgm:pt modelId="{8DA83A96-3BA1-4EF9-BE85-7C7EDDC9E83F}" type="pres">
      <dgm:prSet presAssocID="{5BF907BE-685D-42A9-8197-F00DB093A887}" presName="bgRect" presStyleLbl="bgShp" presStyleIdx="3" presStyleCnt="5"/>
      <dgm:spPr/>
    </dgm:pt>
    <dgm:pt modelId="{415476B1-A3C7-4D91-AF67-CD2E4C13AEA9}" type="pres">
      <dgm:prSet presAssocID="{5BF907BE-685D-42A9-8197-F00DB093A88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0F3C71C5-7860-4833-8532-99BF878E5C81}" type="pres">
      <dgm:prSet presAssocID="{5BF907BE-685D-42A9-8197-F00DB093A887}" presName="spaceRect" presStyleCnt="0"/>
      <dgm:spPr/>
    </dgm:pt>
    <dgm:pt modelId="{5270958C-131D-4568-A505-2794529DD34E}" type="pres">
      <dgm:prSet presAssocID="{5BF907BE-685D-42A9-8197-F00DB093A887}" presName="parTx" presStyleLbl="revTx" presStyleIdx="3" presStyleCnt="5">
        <dgm:presLayoutVars>
          <dgm:chMax val="0"/>
          <dgm:chPref val="0"/>
        </dgm:presLayoutVars>
      </dgm:prSet>
      <dgm:spPr/>
    </dgm:pt>
    <dgm:pt modelId="{021F4924-1000-4135-8985-0028007B8516}" type="pres">
      <dgm:prSet presAssocID="{1A1A34C7-1759-406A-A538-6F677112EFD3}" presName="sibTrans" presStyleCnt="0"/>
      <dgm:spPr/>
    </dgm:pt>
    <dgm:pt modelId="{9545DB08-0EEC-4B88-BAF4-5507DEA9613E}" type="pres">
      <dgm:prSet presAssocID="{1AE83A85-731C-4091-882D-C9148FC89F36}" presName="compNode" presStyleCnt="0"/>
      <dgm:spPr/>
    </dgm:pt>
    <dgm:pt modelId="{22D33ABC-45C6-4CAB-AF33-64088548B09E}" type="pres">
      <dgm:prSet presAssocID="{1AE83A85-731C-4091-882D-C9148FC89F36}" presName="bgRect" presStyleLbl="bgShp" presStyleIdx="4" presStyleCnt="5"/>
      <dgm:spPr/>
    </dgm:pt>
    <dgm:pt modelId="{3FDB8A8B-FC03-43FA-82DD-36D2FA1827FE}" type="pres">
      <dgm:prSet presAssocID="{1AE83A85-731C-4091-882D-C9148FC89F3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ent"/>
        </a:ext>
      </dgm:extLst>
    </dgm:pt>
    <dgm:pt modelId="{0AC4D048-57A4-452C-98AF-80145DC46B3C}" type="pres">
      <dgm:prSet presAssocID="{1AE83A85-731C-4091-882D-C9148FC89F36}" presName="spaceRect" presStyleCnt="0"/>
      <dgm:spPr/>
    </dgm:pt>
    <dgm:pt modelId="{95F033B1-4D6F-4267-A7E2-1AD08640A43B}" type="pres">
      <dgm:prSet presAssocID="{1AE83A85-731C-4091-882D-C9148FC89F3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2AE601B-8A39-45DB-9409-B9262687B686}" srcId="{9CA2EC80-2C28-4D42-9F3D-4C0AE4DACF84}" destId="{5139C38A-451A-448E-88E5-622E4BD3A17D}" srcOrd="0" destOrd="0" parTransId="{4481D593-6F32-4523-BADC-240ED319BD3C}" sibTransId="{0F2D11B8-A400-48E7-B4F4-265B989CDD91}"/>
    <dgm:cxn modelId="{471C6F23-F4DA-4CF6-B815-A8884CE1CF70}" type="presOf" srcId="{9CA2EC80-2C28-4D42-9F3D-4C0AE4DACF84}" destId="{07C55563-17E4-44E8-A5DE-BB2ACC87A5A7}" srcOrd="0" destOrd="0" presId="urn:microsoft.com/office/officeart/2018/2/layout/IconVerticalSolidList"/>
    <dgm:cxn modelId="{43106F30-24A5-4BC8-B312-963F558C6524}" srcId="{9CA2EC80-2C28-4D42-9F3D-4C0AE4DACF84}" destId="{1AE83A85-731C-4091-882D-C9148FC89F36}" srcOrd="4" destOrd="0" parTransId="{B6B90160-254C-47BF-B4BC-C21404E17B44}" sibTransId="{75F42545-0369-46EE-BA9D-CAF84B3D045B}"/>
    <dgm:cxn modelId="{D8DC4541-88C1-4B8D-9013-BE5A5DA9D725}" type="presOf" srcId="{1AE83A85-731C-4091-882D-C9148FC89F36}" destId="{95F033B1-4D6F-4267-A7E2-1AD08640A43B}" srcOrd="0" destOrd="0" presId="urn:microsoft.com/office/officeart/2018/2/layout/IconVerticalSolidList"/>
    <dgm:cxn modelId="{0413DA94-A4E3-4C2E-AC7E-5EF55BCAA981}" type="presOf" srcId="{5BF907BE-685D-42A9-8197-F00DB093A887}" destId="{5270958C-131D-4568-A505-2794529DD34E}" srcOrd="0" destOrd="0" presId="urn:microsoft.com/office/officeart/2018/2/layout/IconVerticalSolidList"/>
    <dgm:cxn modelId="{CC8116B9-4784-4FEA-96F6-4B7853FB47CF}" srcId="{9CA2EC80-2C28-4D42-9F3D-4C0AE4DACF84}" destId="{5BF907BE-685D-42A9-8197-F00DB093A887}" srcOrd="3" destOrd="0" parTransId="{844E84D0-9386-47BE-8EA9-EC0FF0E9DE7D}" sibTransId="{1A1A34C7-1759-406A-A538-6F677112EFD3}"/>
    <dgm:cxn modelId="{53D836C9-B6E3-49A5-A69E-542D2BFA0FCB}" type="presOf" srcId="{38CDFF55-9944-487F-B405-6C5DED456D8B}" destId="{F75CC0B8-0E36-414D-B7F3-5A4F0B4C5466}" srcOrd="0" destOrd="0" presId="urn:microsoft.com/office/officeart/2018/2/layout/IconVerticalSolidList"/>
    <dgm:cxn modelId="{997510DD-13E6-43C8-9D06-A93D5915D9E6}" type="presOf" srcId="{0722DADD-FBAA-4087-AD13-DD247184B688}" destId="{93A4D9CD-7C52-4FF7-BF49-4DD400D06D10}" srcOrd="0" destOrd="0" presId="urn:microsoft.com/office/officeart/2018/2/layout/IconVerticalSolidList"/>
    <dgm:cxn modelId="{43DD92F3-E410-411F-884E-BB5D3D47155C}" type="presOf" srcId="{5139C38A-451A-448E-88E5-622E4BD3A17D}" destId="{1BFE97CA-2654-4C02-ABFA-34C85968D86B}" srcOrd="0" destOrd="0" presId="urn:microsoft.com/office/officeart/2018/2/layout/IconVerticalSolidList"/>
    <dgm:cxn modelId="{4F7D27F6-5AE6-43C7-9294-838DFE561FF1}" srcId="{9CA2EC80-2C28-4D42-9F3D-4C0AE4DACF84}" destId="{0722DADD-FBAA-4087-AD13-DD247184B688}" srcOrd="2" destOrd="0" parTransId="{E0BABAA3-7211-4DBA-A455-7623FFCD3CAB}" sibTransId="{6037F9CF-DE10-4FA9-9E3B-16D26D74BF63}"/>
    <dgm:cxn modelId="{E8C8F6FB-AAB3-473C-973C-B4EA195ACE91}" srcId="{9CA2EC80-2C28-4D42-9F3D-4C0AE4DACF84}" destId="{38CDFF55-9944-487F-B405-6C5DED456D8B}" srcOrd="1" destOrd="0" parTransId="{250C22C3-31CE-41B8-B56F-65F7BC07C89F}" sibTransId="{9D33DDC7-297C-4E92-B89F-7937E1198D17}"/>
    <dgm:cxn modelId="{D665DEC4-6C17-4E5A-A1EC-20FC7A5C76D8}" type="presParOf" srcId="{07C55563-17E4-44E8-A5DE-BB2ACC87A5A7}" destId="{8930B8FE-5FA9-40BE-957A-EBD49986B798}" srcOrd="0" destOrd="0" presId="urn:microsoft.com/office/officeart/2018/2/layout/IconVerticalSolidList"/>
    <dgm:cxn modelId="{88C6BA01-7CBE-4D19-B5DE-F023FC3359B7}" type="presParOf" srcId="{8930B8FE-5FA9-40BE-957A-EBD49986B798}" destId="{28C7DB10-0978-44A6-BEB8-31731229F5E4}" srcOrd="0" destOrd="0" presId="urn:microsoft.com/office/officeart/2018/2/layout/IconVerticalSolidList"/>
    <dgm:cxn modelId="{524BB746-5640-480E-A165-B2E0AC9CB07D}" type="presParOf" srcId="{8930B8FE-5FA9-40BE-957A-EBD49986B798}" destId="{DC701A3A-408F-46AF-97A8-E1FAF9730E48}" srcOrd="1" destOrd="0" presId="urn:microsoft.com/office/officeart/2018/2/layout/IconVerticalSolidList"/>
    <dgm:cxn modelId="{9E82CDF3-52D6-4B1E-952B-7A304A1BFE6B}" type="presParOf" srcId="{8930B8FE-5FA9-40BE-957A-EBD49986B798}" destId="{C00346A2-BA93-4FAE-A9D7-0807A8BEA0E6}" srcOrd="2" destOrd="0" presId="urn:microsoft.com/office/officeart/2018/2/layout/IconVerticalSolidList"/>
    <dgm:cxn modelId="{E007CC39-B2CA-4C5D-87B5-61323A55F957}" type="presParOf" srcId="{8930B8FE-5FA9-40BE-957A-EBD49986B798}" destId="{1BFE97CA-2654-4C02-ABFA-34C85968D86B}" srcOrd="3" destOrd="0" presId="urn:microsoft.com/office/officeart/2018/2/layout/IconVerticalSolidList"/>
    <dgm:cxn modelId="{6284E77F-4AC1-4217-8EFF-F47A8B289A56}" type="presParOf" srcId="{07C55563-17E4-44E8-A5DE-BB2ACC87A5A7}" destId="{A5205483-7361-48EA-B7A9-5EEC31261130}" srcOrd="1" destOrd="0" presId="urn:microsoft.com/office/officeart/2018/2/layout/IconVerticalSolidList"/>
    <dgm:cxn modelId="{C8749C04-DD66-471D-BE10-3BEEB30A34F8}" type="presParOf" srcId="{07C55563-17E4-44E8-A5DE-BB2ACC87A5A7}" destId="{AE3344BA-6554-446A-85F3-B0CD5A713E5B}" srcOrd="2" destOrd="0" presId="urn:microsoft.com/office/officeart/2018/2/layout/IconVerticalSolidList"/>
    <dgm:cxn modelId="{8C133601-4A7E-4C1E-B310-EDC21B4218DB}" type="presParOf" srcId="{AE3344BA-6554-446A-85F3-B0CD5A713E5B}" destId="{7C6FBEAE-DB4E-4D5C-9585-76AF23C97C3D}" srcOrd="0" destOrd="0" presId="urn:microsoft.com/office/officeart/2018/2/layout/IconVerticalSolidList"/>
    <dgm:cxn modelId="{C624695D-D981-4BA0-800C-9766B7F99AFD}" type="presParOf" srcId="{AE3344BA-6554-446A-85F3-B0CD5A713E5B}" destId="{3AD56F40-9F0E-4386-AA55-4F1BE75E2914}" srcOrd="1" destOrd="0" presId="urn:microsoft.com/office/officeart/2018/2/layout/IconVerticalSolidList"/>
    <dgm:cxn modelId="{694EABF8-98B6-4821-8A32-2E2A1CB76AF6}" type="presParOf" srcId="{AE3344BA-6554-446A-85F3-B0CD5A713E5B}" destId="{FF505424-6482-4003-A1C2-F1E4BA86E22E}" srcOrd="2" destOrd="0" presId="urn:microsoft.com/office/officeart/2018/2/layout/IconVerticalSolidList"/>
    <dgm:cxn modelId="{42E1C98F-6663-4AFD-85D5-165F3E719634}" type="presParOf" srcId="{AE3344BA-6554-446A-85F3-B0CD5A713E5B}" destId="{F75CC0B8-0E36-414D-B7F3-5A4F0B4C5466}" srcOrd="3" destOrd="0" presId="urn:microsoft.com/office/officeart/2018/2/layout/IconVerticalSolidList"/>
    <dgm:cxn modelId="{10839264-F806-47A4-9E21-E9A9F53D1609}" type="presParOf" srcId="{07C55563-17E4-44E8-A5DE-BB2ACC87A5A7}" destId="{B0707A28-7E44-47C9-B6AF-F89BB4C619FC}" srcOrd="3" destOrd="0" presId="urn:microsoft.com/office/officeart/2018/2/layout/IconVerticalSolidList"/>
    <dgm:cxn modelId="{A13B7C83-F602-4710-BBC3-8343820B64B7}" type="presParOf" srcId="{07C55563-17E4-44E8-A5DE-BB2ACC87A5A7}" destId="{5321FA46-35AB-4CAC-8020-8F292E23AC29}" srcOrd="4" destOrd="0" presId="urn:microsoft.com/office/officeart/2018/2/layout/IconVerticalSolidList"/>
    <dgm:cxn modelId="{F2D99252-9AEF-47E6-87D6-3D7D541465ED}" type="presParOf" srcId="{5321FA46-35AB-4CAC-8020-8F292E23AC29}" destId="{890F70CB-E152-435A-9B65-EE6AD703D36E}" srcOrd="0" destOrd="0" presId="urn:microsoft.com/office/officeart/2018/2/layout/IconVerticalSolidList"/>
    <dgm:cxn modelId="{FCEC5850-D609-4318-9C9B-A65B101A008F}" type="presParOf" srcId="{5321FA46-35AB-4CAC-8020-8F292E23AC29}" destId="{7D949108-8E9D-42D3-A687-EAD557BCED95}" srcOrd="1" destOrd="0" presId="urn:microsoft.com/office/officeart/2018/2/layout/IconVerticalSolidList"/>
    <dgm:cxn modelId="{3A2FAC5F-63EA-4961-B57E-FA462BBE917A}" type="presParOf" srcId="{5321FA46-35AB-4CAC-8020-8F292E23AC29}" destId="{7B7E4739-8F56-4A81-A59A-AC7DA7B57B45}" srcOrd="2" destOrd="0" presId="urn:microsoft.com/office/officeart/2018/2/layout/IconVerticalSolidList"/>
    <dgm:cxn modelId="{0A4E4350-1F81-409D-848D-72A30D2A819B}" type="presParOf" srcId="{5321FA46-35AB-4CAC-8020-8F292E23AC29}" destId="{93A4D9CD-7C52-4FF7-BF49-4DD400D06D10}" srcOrd="3" destOrd="0" presId="urn:microsoft.com/office/officeart/2018/2/layout/IconVerticalSolidList"/>
    <dgm:cxn modelId="{2B3C1EE4-0023-46D4-B413-04FDD3099F6B}" type="presParOf" srcId="{07C55563-17E4-44E8-A5DE-BB2ACC87A5A7}" destId="{24769EDD-72F0-4E03-96CB-4D718ECD8237}" srcOrd="5" destOrd="0" presId="urn:microsoft.com/office/officeart/2018/2/layout/IconVerticalSolidList"/>
    <dgm:cxn modelId="{5583DEB1-58F8-458A-BF10-C74F540C4299}" type="presParOf" srcId="{07C55563-17E4-44E8-A5DE-BB2ACC87A5A7}" destId="{13B07FB1-7894-4AE5-83B5-D4124FDC6EF3}" srcOrd="6" destOrd="0" presId="urn:microsoft.com/office/officeart/2018/2/layout/IconVerticalSolidList"/>
    <dgm:cxn modelId="{2214F9D2-F9CC-4AE4-82CC-CD08F75BA552}" type="presParOf" srcId="{13B07FB1-7894-4AE5-83B5-D4124FDC6EF3}" destId="{8DA83A96-3BA1-4EF9-BE85-7C7EDDC9E83F}" srcOrd="0" destOrd="0" presId="urn:microsoft.com/office/officeart/2018/2/layout/IconVerticalSolidList"/>
    <dgm:cxn modelId="{C418CFCC-12E6-422F-B70A-51813C21E126}" type="presParOf" srcId="{13B07FB1-7894-4AE5-83B5-D4124FDC6EF3}" destId="{415476B1-A3C7-4D91-AF67-CD2E4C13AEA9}" srcOrd="1" destOrd="0" presId="urn:microsoft.com/office/officeart/2018/2/layout/IconVerticalSolidList"/>
    <dgm:cxn modelId="{2EA7AD51-189C-4B36-9438-8248CF4A32C3}" type="presParOf" srcId="{13B07FB1-7894-4AE5-83B5-D4124FDC6EF3}" destId="{0F3C71C5-7860-4833-8532-99BF878E5C81}" srcOrd="2" destOrd="0" presId="urn:microsoft.com/office/officeart/2018/2/layout/IconVerticalSolidList"/>
    <dgm:cxn modelId="{53D0361F-3DE2-4EAC-AE87-48605AF7D2AD}" type="presParOf" srcId="{13B07FB1-7894-4AE5-83B5-D4124FDC6EF3}" destId="{5270958C-131D-4568-A505-2794529DD34E}" srcOrd="3" destOrd="0" presId="urn:microsoft.com/office/officeart/2018/2/layout/IconVerticalSolidList"/>
    <dgm:cxn modelId="{2BE1EBA7-2BA1-4597-AA14-47AD312FE2B0}" type="presParOf" srcId="{07C55563-17E4-44E8-A5DE-BB2ACC87A5A7}" destId="{021F4924-1000-4135-8985-0028007B8516}" srcOrd="7" destOrd="0" presId="urn:microsoft.com/office/officeart/2018/2/layout/IconVerticalSolidList"/>
    <dgm:cxn modelId="{8703C29B-9EF2-4243-8357-F6070637234F}" type="presParOf" srcId="{07C55563-17E4-44E8-A5DE-BB2ACC87A5A7}" destId="{9545DB08-0EEC-4B88-BAF4-5507DEA9613E}" srcOrd="8" destOrd="0" presId="urn:microsoft.com/office/officeart/2018/2/layout/IconVerticalSolidList"/>
    <dgm:cxn modelId="{16ACEF88-943F-49EE-8D6C-C0ACDE1F3243}" type="presParOf" srcId="{9545DB08-0EEC-4B88-BAF4-5507DEA9613E}" destId="{22D33ABC-45C6-4CAB-AF33-64088548B09E}" srcOrd="0" destOrd="0" presId="urn:microsoft.com/office/officeart/2018/2/layout/IconVerticalSolidList"/>
    <dgm:cxn modelId="{52579E36-2042-45C8-9FC1-CA934208B99F}" type="presParOf" srcId="{9545DB08-0EEC-4B88-BAF4-5507DEA9613E}" destId="{3FDB8A8B-FC03-43FA-82DD-36D2FA1827FE}" srcOrd="1" destOrd="0" presId="urn:microsoft.com/office/officeart/2018/2/layout/IconVerticalSolidList"/>
    <dgm:cxn modelId="{FB1DBECD-21C2-4882-B987-6F6629A539C1}" type="presParOf" srcId="{9545DB08-0EEC-4B88-BAF4-5507DEA9613E}" destId="{0AC4D048-57A4-452C-98AF-80145DC46B3C}" srcOrd="2" destOrd="0" presId="urn:microsoft.com/office/officeart/2018/2/layout/IconVerticalSolidList"/>
    <dgm:cxn modelId="{95566B89-654F-435B-A238-1CF78737AD00}" type="presParOf" srcId="{9545DB08-0EEC-4B88-BAF4-5507DEA9613E}" destId="{95F033B1-4D6F-4267-A7E2-1AD08640A4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7DB10-0978-44A6-BEB8-31731229F5E4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701A3A-408F-46AF-97A8-E1FAF9730E48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E97CA-2654-4C02-ABFA-34C85968D86B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900" kern="1200" dirty="0"/>
            <a:t>Problem Statement</a:t>
          </a:r>
          <a:endParaRPr lang="en-US" sz="1900" kern="1200" dirty="0"/>
        </a:p>
      </dsp:txBody>
      <dsp:txXfrm>
        <a:off x="1074268" y="4366"/>
        <a:ext cx="5170996" cy="930102"/>
      </dsp:txXfrm>
    </dsp:sp>
    <dsp:sp modelId="{7C6FBEAE-DB4E-4D5C-9585-76AF23C97C3D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56F40-9F0E-4386-AA55-4F1BE75E2914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CC0B8-0E36-414D-B7F3-5A4F0B4C5466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DNA Memory Characteristics</a:t>
          </a:r>
        </a:p>
      </dsp:txBody>
      <dsp:txXfrm>
        <a:off x="1074268" y="1166994"/>
        <a:ext cx="5170996" cy="930102"/>
      </dsp:txXfrm>
    </dsp:sp>
    <dsp:sp modelId="{890F70CB-E152-435A-9B65-EE6AD703D36E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949108-8E9D-42D3-A687-EAD557BCED95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4D9CD-7C52-4FF7-BF49-4DD400D06D10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900" kern="1200" dirty="0"/>
            <a:t>Suggested Solution</a:t>
          </a:r>
          <a:endParaRPr lang="en-US" sz="1900" kern="1200" dirty="0"/>
        </a:p>
      </dsp:txBody>
      <dsp:txXfrm>
        <a:off x="1074268" y="2329622"/>
        <a:ext cx="5170996" cy="930102"/>
      </dsp:txXfrm>
    </dsp:sp>
    <dsp:sp modelId="{8DA83A96-3BA1-4EF9-BE85-7C7EDDC9E83F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5476B1-A3C7-4D91-AF67-CD2E4C13AEA9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0958C-131D-4568-A505-2794529DD34E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900" kern="1200"/>
            <a:t>Results</a:t>
          </a:r>
          <a:endParaRPr lang="en-US" sz="1900" kern="1200"/>
        </a:p>
      </dsp:txBody>
      <dsp:txXfrm>
        <a:off x="1074268" y="3492250"/>
        <a:ext cx="5170996" cy="930102"/>
      </dsp:txXfrm>
    </dsp:sp>
    <dsp:sp modelId="{22D33ABC-45C6-4CAB-AF33-64088548B09E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B8A8B-FC03-43FA-82DD-36D2FA1827FE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033B1-4D6F-4267-A7E2-1AD08640A43B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900" kern="1200"/>
            <a:t>Discussion &amp; Conclusion</a:t>
          </a:r>
          <a:endParaRPr lang="en-US" sz="1900" kern="1200"/>
        </a:p>
      </dsp:txBody>
      <dsp:txXfrm>
        <a:off x="1074268" y="4654878"/>
        <a:ext cx="5170996" cy="930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B2E24-B7CC-0246-B327-77BA212CBC8C}" type="datetimeFigureOut">
              <a:rPr lang="en-IL" smtClean="0"/>
              <a:t>30/10/2024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305A4-8F86-D144-BFC0-B1FAFDEC20D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79189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17DA6-A81B-182D-D352-948DF37DB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AA9A27-4434-5E8A-1645-FB0602C6E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6908E-F2E8-8BEB-FDEC-4092A401F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8051A-627A-C4FB-CE42-CB3530281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305A4-8F86-D144-BFC0-B1FAFDEC20DE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88863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305A4-8F86-D144-BFC0-B1FAFDEC20DE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3412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7C467-C6C8-F6E1-6806-EE3F7D944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512F9-2486-F786-4C88-2A83086E1E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D888B1-1B9E-37EC-E53D-93D49BEA7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A9A54-09A5-126E-B667-1E2361BE44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056A4D-3F5F-4D38-B2EC-1A5F8E7F2797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623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305A4-8F86-D144-BFC0-B1FAFDEC20DE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67171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68FC-1AD7-EEB5-10ED-5F923CED5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6491F-E42D-4848-4103-005BDE7AD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7971A-5621-4697-03DB-7241574DE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D96C-21F8-8149-8104-419248D0895A}" type="datetimeFigureOut">
              <a:rPr lang="en-IL" smtClean="0"/>
              <a:t>30/10/2024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AF2AF-54A2-39BE-F748-28D585B9E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208C8-A375-2734-6262-A8B7E48CA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FFF06-DD9F-024E-9E0E-8383C767DB8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47814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96331-F153-DD43-114B-0D4C2865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87BB8-0C76-3071-FA48-D0488E8EC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F4F42-CCDB-9353-F367-6158262FE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D96C-21F8-8149-8104-419248D0895A}" type="datetimeFigureOut">
              <a:rPr lang="en-IL" smtClean="0"/>
              <a:t>30/10/2024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6ABB2-0012-380C-30FD-4ABBEFBC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E9CAE-8796-2EDE-D52F-BC8A04C45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FFF06-DD9F-024E-9E0E-8383C767DB8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1504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2074CB-2D84-5815-2073-784B2E0DD8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342CA-2761-BF49-4DA0-FBC2441E0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E48F6-08A6-D160-019F-61DF41E0E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D96C-21F8-8149-8104-419248D0895A}" type="datetimeFigureOut">
              <a:rPr lang="en-IL" smtClean="0"/>
              <a:t>30/10/2024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91140-0F10-7DA9-8720-18BCF181A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FEFC1-B1EE-FCD7-BD1A-45EA35C13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FFF06-DD9F-024E-9E0E-8383C767DB8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87081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51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52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9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85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46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983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380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58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9EEAE-671D-18D7-12EF-CB53C75A4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259C-F3DE-BD14-D1EA-BD1417958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C432C-9321-16FF-6D75-09628C9E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D96C-21F8-8149-8104-419248D0895A}" type="datetimeFigureOut">
              <a:rPr lang="en-IL" smtClean="0"/>
              <a:t>30/10/2024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3794B-895E-8632-FF8D-06DCBB29D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6EC8D-B35D-B24C-54A4-D4BD1BEA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FFF06-DD9F-024E-9E0E-8383C767DB8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25527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144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08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9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82F4B-520E-0AB6-47F2-E9CEBA6E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11540-0343-A915-786C-C3D2CEF59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AE937-EBE8-61A3-1737-73CF723B5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D96C-21F8-8149-8104-419248D0895A}" type="datetimeFigureOut">
              <a:rPr lang="en-IL" smtClean="0"/>
              <a:t>30/10/2024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E341F-CC27-50F6-CEEF-733DA742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67059-1831-3DCD-C917-1B393C6F2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FFF06-DD9F-024E-9E0E-8383C767DB8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289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BC63D-A691-D3F0-00AC-9D2E404F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2D479-F373-B4E1-3671-9F93B575D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717E8-47DA-815E-4229-A9BD57C44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8B4A9-576E-5FCA-1DA8-68A845E6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D96C-21F8-8149-8104-419248D0895A}" type="datetimeFigureOut">
              <a:rPr lang="en-IL" smtClean="0"/>
              <a:t>30/10/2024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10C5B-8630-F8EA-F726-96A0D4B64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F2C57-4FBB-FEF8-36E4-E641452F4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FFF06-DD9F-024E-9E0E-8383C767DB8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7226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590C-8320-FC49-E6E2-30B05EDE9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C5787-F90D-05D8-225B-A92798E40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A6753-1158-9EDE-6450-E444226A0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358F6-CF28-8DA2-245F-65AE99589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641B3F-12C5-2372-DF78-350DDCA8B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751ABA-A590-0AC0-81F9-C301C841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D96C-21F8-8149-8104-419248D0895A}" type="datetimeFigureOut">
              <a:rPr lang="en-IL" smtClean="0"/>
              <a:t>30/10/2024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AF638A-D3C7-D10D-93E6-4D288257E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5804C-1D66-C503-384B-C358638F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FFF06-DD9F-024E-9E0E-8383C767DB8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1442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0B39-B281-49F9-64DE-E2BA9B951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E0954B-0937-ACBF-8A0A-CAF573CFC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D96C-21F8-8149-8104-419248D0895A}" type="datetimeFigureOut">
              <a:rPr lang="en-IL" smtClean="0"/>
              <a:t>30/10/2024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B9D56-459F-CD1A-237C-DA276E9D0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6259D-62F0-4BDF-BECD-96F3A8E7B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FFF06-DD9F-024E-9E0E-8383C767DB8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09219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4F7884-39FD-04BD-816B-28EE1E677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D96C-21F8-8149-8104-419248D0895A}" type="datetimeFigureOut">
              <a:rPr lang="en-IL" smtClean="0"/>
              <a:t>30/10/2024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11E90B-4B9E-8352-384E-5A8613F23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21C12-E09F-1B9F-6A77-5A246656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FFF06-DD9F-024E-9E0E-8383C767DB8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2797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B6FF-34F7-EEEE-8CE2-9CFA8668C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FE6D2-5403-ACCB-FC42-359D14555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0DCBE-03C4-9DE0-D3D3-BD53953F8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29D59-850E-62C9-E246-59016421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D96C-21F8-8149-8104-419248D0895A}" type="datetimeFigureOut">
              <a:rPr lang="en-IL" smtClean="0"/>
              <a:t>30/10/2024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6EE36-1855-1529-B90C-D3E28CB97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B255A-1EE9-633C-8502-A316CB3A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FFF06-DD9F-024E-9E0E-8383C767DB8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0008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7342B-A0A4-F163-C42B-AEBBD0D0F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248FFA-7EDB-6EF1-1012-A028B1DB6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D889B-8C65-7AEA-9166-04FCD3801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CFC22-05B2-AAF0-2365-02F3EA0CA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D96C-21F8-8149-8104-419248D0895A}" type="datetimeFigureOut">
              <a:rPr lang="en-IL" smtClean="0"/>
              <a:t>30/10/2024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E402B-EA53-AF73-AB48-94B739AA4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19CFE-3890-D253-BB68-C6C692A1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FFF06-DD9F-024E-9E0E-8383C767DB8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5783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FEA31F-1483-2A7C-4C29-AF02D16C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087D6-55B9-7A33-EAB3-BFA2D7998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BFEDE-8B7E-25E1-E465-761DE7804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DBD96C-21F8-8149-8104-419248D0895A}" type="datetimeFigureOut">
              <a:rPr lang="en-IL" smtClean="0"/>
              <a:t>30/10/2024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18F24-B38B-6D8F-7E9B-5C9C8DA62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FD40B-9F70-2D9B-98EB-6EB7A3656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6FFF06-DD9F-024E-9E0E-8383C767DB8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492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69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0.png"/><Relationship Id="rId7" Type="http://schemas.openxmlformats.org/officeDocument/2006/relationships/image" Target="../media/image34.png"/><Relationship Id="rId12" Type="http://schemas.openxmlformats.org/officeDocument/2006/relationships/image" Target="../media/image380.png"/><Relationship Id="rId17" Type="http://schemas.openxmlformats.org/officeDocument/2006/relationships/image" Target="../media/image38.png"/><Relationship Id="rId2" Type="http://schemas.openxmlformats.org/officeDocument/2006/relationships/image" Target="../media/image13.jpe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3.png"/><Relationship Id="rId15" Type="http://schemas.openxmlformats.org/officeDocument/2006/relationships/image" Target="../media/image400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3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6CDC8-93F6-7D4B-9E34-2F6863374F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279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A77926-4E05-BCBF-4436-818B56375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14402"/>
            <a:ext cx="10515600" cy="2985923"/>
          </a:xfrm>
        </p:spPr>
        <p:txBody>
          <a:bodyPr>
            <a:normAutofit/>
          </a:bodyPr>
          <a:lstStyle/>
          <a:p>
            <a:pPr rtl="1"/>
            <a:r>
              <a:rPr lang="en-US" sz="5200" dirty="0">
                <a:solidFill>
                  <a:srgbClr val="FFFFFF"/>
                </a:solidFill>
              </a:rPr>
              <a:t>Data Storage Error Correction Accelerator for DNA memory</a:t>
            </a:r>
            <a:endParaRPr lang="en-IL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0B44D-1DD9-ACD1-9C89-78E0C799D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2040"/>
            <a:ext cx="10515600" cy="1384310"/>
          </a:xfrm>
        </p:spPr>
        <p:txBody>
          <a:bodyPr>
            <a:normAutofit/>
          </a:bodyPr>
          <a:lstStyle/>
          <a:p>
            <a:pPr marL="0" indent="0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IL" dirty="0">
                <a:solidFill>
                  <a:srgbClr val="FFFFFF"/>
                </a:solidFill>
              </a:rPr>
              <a:t>Dor Aviv and Sagi Freed</a:t>
            </a:r>
          </a:p>
          <a:p>
            <a:pPr marL="0" indent="0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None/>
            </a:pPr>
            <a:endParaRPr lang="en-IL" dirty="0">
              <a:solidFill>
                <a:srgbClr val="FFFFFF"/>
              </a:solidFill>
            </a:endParaRPr>
          </a:p>
          <a:p>
            <a:pPr marL="0" indent="0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IL" dirty="0">
                <a:solidFill>
                  <a:srgbClr val="FFFFFF"/>
                </a:solidFill>
              </a:rPr>
              <a:t>Supervisor: Dr. Amit Berman</a:t>
            </a:r>
          </a:p>
        </p:txBody>
      </p:sp>
      <p:pic>
        <p:nvPicPr>
          <p:cNvPr id="17410" name="Picture 2" descr="Home Page - VLSI">
            <a:extLst>
              <a:ext uri="{FF2B5EF4-FFF2-40B4-BE49-F238E27FC236}">
                <a16:creationId xmlns:a16="http://schemas.microsoft.com/office/drawing/2014/main" id="{973CD8E6-60CD-2C7F-E54F-D7B74E098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597" y="5822505"/>
            <a:ext cx="2673758" cy="81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507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E061E0-1402-3BD3-1926-94375FAE3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25B113-862F-F217-39EE-A5747605A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CDA78A6-CCD2-F26F-3050-38D7592ADD9F}"/>
              </a:ext>
            </a:extLst>
          </p:cNvPr>
          <p:cNvSpPr/>
          <p:nvPr/>
        </p:nvSpPr>
        <p:spPr>
          <a:xfrm>
            <a:off x="3429802" y="4251826"/>
            <a:ext cx="6948406" cy="23033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DB44D2-7082-94F9-9A5D-C91509E71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21E0D3-671A-14EB-55FE-D98BCEE0D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1FB505-1838-27EE-05E5-37FD93C55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6385C2-C69C-2484-39BF-1ECE06DAE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B7197-911C-A8E0-0EBB-4357427F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dirty="0">
                <a:solidFill>
                  <a:srgbClr val="FFFFFF"/>
                </a:solidFill>
              </a:rPr>
              <a:t>System Architecture</a:t>
            </a:r>
            <a:endParaRPr lang="en-IL" sz="4000" dirty="0">
              <a:solidFill>
                <a:srgbClr val="FFFFFF"/>
              </a:solidFill>
            </a:endParaRPr>
          </a:p>
        </p:txBody>
      </p:sp>
      <p:pic>
        <p:nvPicPr>
          <p:cNvPr id="4" name="Picture 4" descr="DNA render">
            <a:extLst>
              <a:ext uri="{FF2B5EF4-FFF2-40B4-BE49-F238E27FC236}">
                <a16:creationId xmlns:a16="http://schemas.microsoft.com/office/drawing/2014/main" id="{765CA1D3-A443-E7CC-9595-BD0B203B1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0" b="17979"/>
          <a:stretch/>
        </p:blipFill>
        <p:spPr bwMode="auto">
          <a:xfrm>
            <a:off x="8115299" y="130"/>
            <a:ext cx="4076701" cy="15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224402-2237-E3F8-B6BE-BB44C841EC0F}"/>
              </a:ext>
            </a:extLst>
          </p:cNvPr>
          <p:cNvCxnSpPr/>
          <p:nvPr/>
        </p:nvCxnSpPr>
        <p:spPr>
          <a:xfrm>
            <a:off x="351182" y="3806686"/>
            <a:ext cx="116884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1A3370-E8C4-0E80-E341-8E7102CAEF1B}"/>
              </a:ext>
            </a:extLst>
          </p:cNvPr>
          <p:cNvSpPr txBox="1"/>
          <p:nvPr/>
        </p:nvSpPr>
        <p:spPr>
          <a:xfrm>
            <a:off x="71822" y="1645740"/>
            <a:ext cx="1945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Software (Python)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A8EAC2-4822-CC78-9ACA-F729755A8569}"/>
              </a:ext>
            </a:extLst>
          </p:cNvPr>
          <p:cNvSpPr/>
          <p:nvPr/>
        </p:nvSpPr>
        <p:spPr>
          <a:xfrm>
            <a:off x="573014" y="2139670"/>
            <a:ext cx="1597169" cy="707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VT Encoder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3EC844-FD15-90B1-CB6A-9CB674F5FA67}"/>
              </a:ext>
            </a:extLst>
          </p:cNvPr>
          <p:cNvSpPr/>
          <p:nvPr/>
        </p:nvSpPr>
        <p:spPr>
          <a:xfrm>
            <a:off x="2525219" y="2146726"/>
            <a:ext cx="1597169" cy="707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IDS errors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A9A857-73DA-8B5E-01A0-6868ABE07DE1}"/>
              </a:ext>
            </a:extLst>
          </p:cNvPr>
          <p:cNvSpPr/>
          <p:nvPr/>
        </p:nvSpPr>
        <p:spPr>
          <a:xfrm>
            <a:off x="4422423" y="1681397"/>
            <a:ext cx="5546178" cy="707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Hard Decoder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7A7959-FF83-EC73-3C64-3A8D808A2C55}"/>
              </a:ext>
            </a:extLst>
          </p:cNvPr>
          <p:cNvSpPr/>
          <p:nvPr/>
        </p:nvSpPr>
        <p:spPr>
          <a:xfrm>
            <a:off x="4541905" y="2952536"/>
            <a:ext cx="1597169" cy="707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Alpha/Beta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F10C3F-00EA-2538-4236-7DD662C339F5}"/>
              </a:ext>
            </a:extLst>
          </p:cNvPr>
          <p:cNvSpPr/>
          <p:nvPr/>
        </p:nvSpPr>
        <p:spPr>
          <a:xfrm>
            <a:off x="6396927" y="2952535"/>
            <a:ext cx="1597169" cy="707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Probability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945780-0CF5-D046-0DCC-716A4EBB9D91}"/>
              </a:ext>
            </a:extLst>
          </p:cNvPr>
          <p:cNvSpPr/>
          <p:nvPr/>
        </p:nvSpPr>
        <p:spPr>
          <a:xfrm>
            <a:off x="8251949" y="2936414"/>
            <a:ext cx="1597169" cy="707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Likelyhood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75E1E7-2887-9C89-6A93-E61326FEA877}"/>
              </a:ext>
            </a:extLst>
          </p:cNvPr>
          <p:cNvSpPr/>
          <p:nvPr/>
        </p:nvSpPr>
        <p:spPr>
          <a:xfrm>
            <a:off x="4408341" y="2619829"/>
            <a:ext cx="5560260" cy="11193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L" dirty="0">
                <a:solidFill>
                  <a:schemeClr val="tx1"/>
                </a:solidFill>
              </a:rPr>
              <a:t>Soft Decoder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7D2A54-63A0-1E0D-2D8C-09E8E7E70071}"/>
              </a:ext>
            </a:extLst>
          </p:cNvPr>
          <p:cNvSpPr/>
          <p:nvPr/>
        </p:nvSpPr>
        <p:spPr>
          <a:xfrm>
            <a:off x="10468965" y="2145873"/>
            <a:ext cx="1597169" cy="707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Output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845EED-4F12-BE76-558A-279A80792373}"/>
              </a:ext>
            </a:extLst>
          </p:cNvPr>
          <p:cNvSpPr/>
          <p:nvPr/>
        </p:nvSpPr>
        <p:spPr>
          <a:xfrm>
            <a:off x="2315817" y="1636266"/>
            <a:ext cx="7788686" cy="21406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558533-41B3-201A-04B6-F142E44318E0}"/>
              </a:ext>
            </a:extLst>
          </p:cNvPr>
          <p:cNvSpPr txBox="1"/>
          <p:nvPr/>
        </p:nvSpPr>
        <p:spPr>
          <a:xfrm>
            <a:off x="2392958" y="2968825"/>
            <a:ext cx="176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Multi-Sequence</a:t>
            </a:r>
          </a:p>
        </p:txBody>
      </p:sp>
      <p:pic>
        <p:nvPicPr>
          <p:cNvPr id="10242" name="Picture 2" descr="Replay - Free arrows icons">
            <a:extLst>
              <a:ext uri="{FF2B5EF4-FFF2-40B4-BE49-F238E27FC236}">
                <a16:creationId xmlns:a16="http://schemas.microsoft.com/office/drawing/2014/main" id="{B4D0FB94-7655-EB01-6B52-27B9F32C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7" y="3289983"/>
            <a:ext cx="429238" cy="4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EFEA51-59B3-69D2-87C6-13BEE77D4E00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2170183" y="2493239"/>
            <a:ext cx="355036" cy="7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C720EA-218D-DD9E-8D61-88D8A8AD642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122388" y="2500295"/>
            <a:ext cx="251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E3622C-0B24-1AC0-CFBE-4118C462ABF9}"/>
              </a:ext>
            </a:extLst>
          </p:cNvPr>
          <p:cNvCxnSpPr>
            <a:cxnSpLocks/>
          </p:cNvCxnSpPr>
          <p:nvPr/>
        </p:nvCxnSpPr>
        <p:spPr>
          <a:xfrm>
            <a:off x="10104503" y="2513657"/>
            <a:ext cx="333017" cy="50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9657C20-715D-DBF5-AEC0-7CD144D7242C}"/>
              </a:ext>
            </a:extLst>
          </p:cNvPr>
          <p:cNvSpPr txBox="1"/>
          <p:nvPr/>
        </p:nvSpPr>
        <p:spPr>
          <a:xfrm>
            <a:off x="98184" y="3854994"/>
            <a:ext cx="275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Hardware (SystemVerilog)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56874E-02F9-F412-3D7E-848BDDE0AFD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142106" y="3301695"/>
            <a:ext cx="254821" cy="44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4D9E400-6E49-D423-E787-5559260FDD49}"/>
              </a:ext>
            </a:extLst>
          </p:cNvPr>
          <p:cNvCxnSpPr>
            <a:cxnSpLocks/>
          </p:cNvCxnSpPr>
          <p:nvPr/>
        </p:nvCxnSpPr>
        <p:spPr>
          <a:xfrm>
            <a:off x="8005055" y="3306434"/>
            <a:ext cx="254821" cy="44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15CBF05-9F6B-C969-0ED8-DB9DEEB28C58}"/>
              </a:ext>
            </a:extLst>
          </p:cNvPr>
          <p:cNvSpPr/>
          <p:nvPr/>
        </p:nvSpPr>
        <p:spPr>
          <a:xfrm>
            <a:off x="193866" y="5046894"/>
            <a:ext cx="1344929" cy="707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VT Encoder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21BA20-91B2-0D8A-6ABE-6A0344ED3757}"/>
              </a:ext>
            </a:extLst>
          </p:cNvPr>
          <p:cNvSpPr/>
          <p:nvPr/>
        </p:nvSpPr>
        <p:spPr>
          <a:xfrm>
            <a:off x="1813793" y="5046894"/>
            <a:ext cx="1344929" cy="707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IDS errors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063D26-15E8-0666-D352-38AB84AF983A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1538795" y="5400463"/>
            <a:ext cx="2749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9CF6AA-CCA2-6264-B4E0-5E2560571669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3158722" y="5400463"/>
            <a:ext cx="271081" cy="59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0B77A26-B96A-67BF-17FC-C9A0852242CB}"/>
              </a:ext>
            </a:extLst>
          </p:cNvPr>
          <p:cNvSpPr/>
          <p:nvPr/>
        </p:nvSpPr>
        <p:spPr>
          <a:xfrm>
            <a:off x="3429803" y="4251251"/>
            <a:ext cx="1022927" cy="2310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</a:t>
            </a:r>
          </a:p>
          <a:p>
            <a:pPr algn="ctr"/>
            <a:r>
              <a:rPr lang="en-US" dirty="0"/>
              <a:t>Strand memory</a:t>
            </a:r>
            <a:endParaRPr lang="en-IL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8F60B-422A-F1E2-59B8-F66B83B2F551}"/>
              </a:ext>
            </a:extLst>
          </p:cNvPr>
          <p:cNvSpPr/>
          <p:nvPr/>
        </p:nvSpPr>
        <p:spPr>
          <a:xfrm>
            <a:off x="4586353" y="4348691"/>
            <a:ext cx="4614468" cy="413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Hard Decoder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4717F2-67C2-3778-3F4E-67B855777059}"/>
              </a:ext>
            </a:extLst>
          </p:cNvPr>
          <p:cNvSpPr/>
          <p:nvPr/>
        </p:nvSpPr>
        <p:spPr>
          <a:xfrm>
            <a:off x="4705836" y="5229310"/>
            <a:ext cx="1294008" cy="4926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Alpha/Beta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B542FC-551E-4FF4-F401-6843C3F48782}"/>
              </a:ext>
            </a:extLst>
          </p:cNvPr>
          <p:cNvSpPr/>
          <p:nvPr/>
        </p:nvSpPr>
        <p:spPr>
          <a:xfrm>
            <a:off x="6224592" y="5228601"/>
            <a:ext cx="1294009" cy="4926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Probability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D30CA1-D2D1-EE3C-1543-3A38DF70E8C6}"/>
              </a:ext>
            </a:extLst>
          </p:cNvPr>
          <p:cNvSpPr/>
          <p:nvPr/>
        </p:nvSpPr>
        <p:spPr>
          <a:xfrm>
            <a:off x="7743350" y="5228601"/>
            <a:ext cx="1294008" cy="4926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Likelyhood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EEDD77-6C05-91DB-E701-37555B5A276D}"/>
              </a:ext>
            </a:extLst>
          </p:cNvPr>
          <p:cNvSpPr/>
          <p:nvPr/>
        </p:nvSpPr>
        <p:spPr>
          <a:xfrm>
            <a:off x="4572271" y="4890554"/>
            <a:ext cx="4628550" cy="9108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L" dirty="0">
                <a:solidFill>
                  <a:schemeClr val="tx1"/>
                </a:solidFill>
              </a:rPr>
              <a:t>Soft Decoder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82ADF1-4A5C-CDE7-A562-5CDB74B66962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5999844" y="5474906"/>
            <a:ext cx="224748" cy="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2D221B-7ADB-C09D-9134-95ADEA061957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7518601" y="5474906"/>
            <a:ext cx="2247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0CA29113-2389-49A8-A3A5-D8F021891834}"/>
              </a:ext>
            </a:extLst>
          </p:cNvPr>
          <p:cNvSpPr/>
          <p:nvPr/>
        </p:nvSpPr>
        <p:spPr>
          <a:xfrm>
            <a:off x="9334386" y="4251827"/>
            <a:ext cx="1055821" cy="2303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Prob. memory</a:t>
            </a:r>
            <a:endParaRPr lang="en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40CB92-60AD-8EC0-8A41-38DDB9F2AE6E}"/>
              </a:ext>
            </a:extLst>
          </p:cNvPr>
          <p:cNvSpPr/>
          <p:nvPr/>
        </p:nvSpPr>
        <p:spPr>
          <a:xfrm>
            <a:off x="5272741" y="5966806"/>
            <a:ext cx="3241691" cy="413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Processing Unit Controller </a:t>
            </a:r>
            <a:endParaRPr lang="en-IL" dirty="0">
              <a:solidFill>
                <a:sysClr val="windowText" lastClr="000000"/>
              </a:solidFill>
            </a:endParaRPr>
          </a:p>
        </p:txBody>
      </p:sp>
      <p:pic>
        <p:nvPicPr>
          <p:cNvPr id="29" name="Picture 2" descr="Replay - Free arrows icons">
            <a:extLst>
              <a:ext uri="{FF2B5EF4-FFF2-40B4-BE49-F238E27FC236}">
                <a16:creationId xmlns:a16="http://schemas.microsoft.com/office/drawing/2014/main" id="{959A6423-3294-C341-D6B8-530A4FA66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042" y="5963668"/>
            <a:ext cx="429238" cy="4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6F0204A-AFFA-A7D5-8E7C-97981FF3259A}"/>
              </a:ext>
            </a:extLst>
          </p:cNvPr>
          <p:cNvSpPr/>
          <p:nvPr/>
        </p:nvSpPr>
        <p:spPr>
          <a:xfrm>
            <a:off x="10577496" y="5050090"/>
            <a:ext cx="1344929" cy="7071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VT </a:t>
            </a:r>
            <a:r>
              <a:rPr lang="en-US" dirty="0"/>
              <a:t>De</a:t>
            </a:r>
            <a:r>
              <a:rPr lang="en-IL" dirty="0"/>
              <a:t>coder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E9B8666-0543-5A3D-C52A-919A75C8F3F0}"/>
              </a:ext>
            </a:extLst>
          </p:cNvPr>
          <p:cNvCxnSpPr>
            <a:stCxn id="60" idx="3"/>
            <a:endCxn id="41" idx="1"/>
          </p:cNvCxnSpPr>
          <p:nvPr/>
        </p:nvCxnSpPr>
        <p:spPr>
          <a:xfrm>
            <a:off x="10390207" y="5403500"/>
            <a:ext cx="187289" cy="1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9C074D33-2D33-D8A5-D81E-D432B9C63590}"/>
              </a:ext>
            </a:extLst>
          </p:cNvPr>
          <p:cNvSpPr/>
          <p:nvPr/>
        </p:nvSpPr>
        <p:spPr>
          <a:xfrm>
            <a:off x="363165" y="6400800"/>
            <a:ext cx="207523" cy="2136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57832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1E0CD-DFCD-A711-5C50-B9019C197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F8045B0-34DF-52AA-515F-D27CD9EE4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0F3E42-3343-A28C-65DB-7D1A970D6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7D9E1-33A4-5309-A549-77B7B10D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C30A62-AB98-B263-4CE5-5409E7B50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E341FF-BA11-B025-7AA3-2707B86C1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5763F-E601-5A8B-61C9-4734C4B27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dirty="0">
                <a:solidFill>
                  <a:srgbClr val="FFFFFF"/>
                </a:solidFill>
              </a:rPr>
              <a:t>Hardware Soft Decoder</a:t>
            </a:r>
            <a:endParaRPr lang="en-IL" sz="4000" dirty="0">
              <a:solidFill>
                <a:srgbClr val="FFFFFF"/>
              </a:solidFill>
            </a:endParaRPr>
          </a:p>
        </p:txBody>
      </p:sp>
      <p:pic>
        <p:nvPicPr>
          <p:cNvPr id="4" name="Picture 4" descr="DNA render">
            <a:extLst>
              <a:ext uri="{FF2B5EF4-FFF2-40B4-BE49-F238E27FC236}">
                <a16:creationId xmlns:a16="http://schemas.microsoft.com/office/drawing/2014/main" id="{2BB4FAB5-8F00-FF88-2F4D-F6E3B3239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0" b="17979"/>
          <a:stretch/>
        </p:blipFill>
        <p:spPr bwMode="auto">
          <a:xfrm>
            <a:off x="8115299" y="130"/>
            <a:ext cx="4076701" cy="15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B4175E-7B76-A850-6080-5F2EB7518199}"/>
              </a:ext>
            </a:extLst>
          </p:cNvPr>
          <p:cNvSpPr/>
          <p:nvPr/>
        </p:nvSpPr>
        <p:spPr>
          <a:xfrm>
            <a:off x="220636" y="1750780"/>
            <a:ext cx="11794329" cy="49404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1F605D-CE76-F25C-E6CD-7DC329281CF9}"/>
              </a:ext>
            </a:extLst>
          </p:cNvPr>
          <p:cNvSpPr/>
          <p:nvPr/>
        </p:nvSpPr>
        <p:spPr>
          <a:xfrm>
            <a:off x="989816" y="1888559"/>
            <a:ext cx="5219123" cy="4678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r" defTabSz="914400" rtl="1" eaLnBrk="1" latinLnBrk="0" hangingPunct="1"/>
            <a:endParaRPr lang="en-US" b="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CF78C9-E7BA-B61B-A201-AC114DAEB91B}"/>
              </a:ext>
            </a:extLst>
          </p:cNvPr>
          <p:cNvSpPr/>
          <p:nvPr/>
        </p:nvSpPr>
        <p:spPr>
          <a:xfrm>
            <a:off x="6932429" y="1881867"/>
            <a:ext cx="4102591" cy="46783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C7E90F-2F7B-1E61-840C-C0FE7CAE9D1F}"/>
              </a:ext>
            </a:extLst>
          </p:cNvPr>
          <p:cNvCxnSpPr>
            <a:cxnSpLocks/>
          </p:cNvCxnSpPr>
          <p:nvPr/>
        </p:nvCxnSpPr>
        <p:spPr>
          <a:xfrm>
            <a:off x="6222124" y="5450755"/>
            <a:ext cx="67286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5D6179A-DD51-D28F-BBE2-78449EC61737}"/>
                  </a:ext>
                </a:extLst>
              </p:cNvPr>
              <p:cNvSpPr txBox="1"/>
              <p:nvPr/>
            </p:nvSpPr>
            <p:spPr>
              <a:xfrm>
                <a:off x="6447647" y="5047646"/>
                <a:ext cx="36420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b="0" dirty="0">
                  <a:ln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5D6179A-DD51-D28F-BBE2-78449EC61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647" y="5047646"/>
                <a:ext cx="36420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67A691F-4FF1-FDBB-FE43-5D2A863041A6}"/>
              </a:ext>
            </a:extLst>
          </p:cNvPr>
          <p:cNvCxnSpPr>
            <a:cxnSpLocks/>
          </p:cNvCxnSpPr>
          <p:nvPr/>
        </p:nvCxnSpPr>
        <p:spPr>
          <a:xfrm>
            <a:off x="6255180" y="5900105"/>
            <a:ext cx="6398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C644F9-2807-FCC1-26B9-AB3944727FF8}"/>
                  </a:ext>
                </a:extLst>
              </p:cNvPr>
              <p:cNvSpPr txBox="1"/>
              <p:nvPr/>
            </p:nvSpPr>
            <p:spPr>
              <a:xfrm>
                <a:off x="6440946" y="5496996"/>
                <a:ext cx="3776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b="0" dirty="0">
                  <a:ln>
                    <a:noFill/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C644F9-2807-FCC1-26B9-AB3944727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946" y="5496996"/>
                <a:ext cx="37760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FD8504A-E5B5-C2CE-8E1A-9C101E5F6137}"/>
              </a:ext>
            </a:extLst>
          </p:cNvPr>
          <p:cNvCxnSpPr>
            <a:cxnSpLocks/>
          </p:cNvCxnSpPr>
          <p:nvPr/>
        </p:nvCxnSpPr>
        <p:spPr>
          <a:xfrm>
            <a:off x="92676" y="2779692"/>
            <a:ext cx="8971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206F09-83CE-A970-C153-9787CCF552BB}"/>
              </a:ext>
            </a:extLst>
          </p:cNvPr>
          <p:cNvSpPr txBox="1"/>
          <p:nvPr/>
        </p:nvSpPr>
        <p:spPr>
          <a:xfrm>
            <a:off x="454708" y="2381773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/>
              <a:t>clk</a:t>
            </a:r>
            <a:endParaRPr lang="en-US" b="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32E0E7-5B29-BA7A-2AD9-1632D0A42B8F}"/>
              </a:ext>
            </a:extLst>
          </p:cNvPr>
          <p:cNvSpPr txBox="1"/>
          <p:nvPr/>
        </p:nvSpPr>
        <p:spPr>
          <a:xfrm>
            <a:off x="220636" y="2966639"/>
            <a:ext cx="820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strand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08FBC02-CC93-FB70-D4A6-7C6DFE243166}"/>
              </a:ext>
            </a:extLst>
          </p:cNvPr>
          <p:cNvCxnSpPr>
            <a:cxnSpLocks/>
          </p:cNvCxnSpPr>
          <p:nvPr/>
        </p:nvCxnSpPr>
        <p:spPr>
          <a:xfrm>
            <a:off x="92676" y="3361863"/>
            <a:ext cx="8971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5FB584E-9D3E-BE9A-8EA9-F978DD7710B1}"/>
              </a:ext>
            </a:extLst>
          </p:cNvPr>
          <p:cNvCxnSpPr>
            <a:cxnSpLocks/>
          </p:cNvCxnSpPr>
          <p:nvPr/>
        </p:nvCxnSpPr>
        <p:spPr>
          <a:xfrm>
            <a:off x="6255180" y="6349454"/>
            <a:ext cx="6398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E0FF6DA-05E4-DFAF-D7BD-B650BB1230A0}"/>
              </a:ext>
            </a:extLst>
          </p:cNvPr>
          <p:cNvSpPr txBox="1"/>
          <p:nvPr/>
        </p:nvSpPr>
        <p:spPr>
          <a:xfrm>
            <a:off x="6284942" y="5954063"/>
            <a:ext cx="68961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0" dirty="0">
                <a:ln>
                  <a:noFill/>
                </a:ln>
                <a:solidFill>
                  <a:srgbClr val="FF0000"/>
                </a:solidFill>
              </a:rPr>
              <a:t>done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6E8BF1-6A91-E509-57A6-DE8ADCED1D9B}"/>
              </a:ext>
            </a:extLst>
          </p:cNvPr>
          <p:cNvSpPr txBox="1"/>
          <p:nvPr/>
        </p:nvSpPr>
        <p:spPr>
          <a:xfrm>
            <a:off x="288772" y="3497413"/>
            <a:ext cx="64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start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821796-3D92-221B-7781-C5736EAD7E6A}"/>
              </a:ext>
            </a:extLst>
          </p:cNvPr>
          <p:cNvCxnSpPr>
            <a:cxnSpLocks/>
          </p:cNvCxnSpPr>
          <p:nvPr/>
        </p:nvCxnSpPr>
        <p:spPr>
          <a:xfrm>
            <a:off x="92676" y="3892506"/>
            <a:ext cx="8971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6FE23E-0A81-F971-8A12-6B7813B1A2A5}"/>
              </a:ext>
            </a:extLst>
          </p:cNvPr>
          <p:cNvSpPr txBox="1"/>
          <p:nvPr/>
        </p:nvSpPr>
        <p:spPr>
          <a:xfrm>
            <a:off x="992522" y="1926329"/>
            <a:ext cx="208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solidFill>
                  <a:schemeClr val="bg1"/>
                </a:solidFill>
              </a:rPr>
              <a:t>recursive_matrices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3394256-E219-E4E7-DFA6-C99192BA13A7}"/>
              </a:ext>
            </a:extLst>
          </p:cNvPr>
          <p:cNvSpPr txBox="1"/>
          <p:nvPr/>
        </p:nvSpPr>
        <p:spPr>
          <a:xfrm>
            <a:off x="6932429" y="1889064"/>
            <a:ext cx="221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solidFill>
                  <a:schemeClr val="bg1"/>
                </a:solidFill>
              </a:rPr>
              <a:t>recursive_likelyhood</a:t>
            </a:r>
          </a:p>
        </p:txBody>
      </p:sp>
      <p:cxnSp>
        <p:nvCxnSpPr>
          <p:cNvPr id="10240" name="Straight Arrow Connector 10239">
            <a:extLst>
              <a:ext uri="{FF2B5EF4-FFF2-40B4-BE49-F238E27FC236}">
                <a16:creationId xmlns:a16="http://schemas.microsoft.com/office/drawing/2014/main" id="{C5222E08-0BE8-0FA7-ED19-C2565D7EF553}"/>
              </a:ext>
            </a:extLst>
          </p:cNvPr>
          <p:cNvCxnSpPr>
            <a:cxnSpLocks/>
          </p:cNvCxnSpPr>
          <p:nvPr/>
        </p:nvCxnSpPr>
        <p:spPr>
          <a:xfrm>
            <a:off x="6222124" y="2557396"/>
            <a:ext cx="6717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1" name="TextBox 10240">
            <a:extLst>
              <a:ext uri="{FF2B5EF4-FFF2-40B4-BE49-F238E27FC236}">
                <a16:creationId xmlns:a16="http://schemas.microsoft.com/office/drawing/2014/main" id="{81FA70A8-8AFE-5A40-0D52-193C93E47AD8}"/>
              </a:ext>
            </a:extLst>
          </p:cNvPr>
          <p:cNvSpPr txBox="1"/>
          <p:nvPr/>
        </p:nvSpPr>
        <p:spPr>
          <a:xfrm>
            <a:off x="6409477" y="2167225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/>
              <a:t>clk</a:t>
            </a:r>
            <a:endParaRPr lang="en-US" b="0" dirty="0"/>
          </a:p>
        </p:txBody>
      </p:sp>
      <p:sp>
        <p:nvSpPr>
          <p:cNvPr id="10243" name="TextBox 10242">
            <a:extLst>
              <a:ext uri="{FF2B5EF4-FFF2-40B4-BE49-F238E27FC236}">
                <a16:creationId xmlns:a16="http://schemas.microsoft.com/office/drawing/2014/main" id="{25A07121-5FD7-B6D6-F87F-7931629F8C86}"/>
              </a:ext>
            </a:extLst>
          </p:cNvPr>
          <p:cNvSpPr txBox="1"/>
          <p:nvPr/>
        </p:nvSpPr>
        <p:spPr>
          <a:xfrm>
            <a:off x="6170143" y="2762456"/>
            <a:ext cx="820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strand</a:t>
            </a:r>
          </a:p>
        </p:txBody>
      </p:sp>
      <p:cxnSp>
        <p:nvCxnSpPr>
          <p:cNvPr id="10244" name="Straight Arrow Connector 10243">
            <a:extLst>
              <a:ext uri="{FF2B5EF4-FFF2-40B4-BE49-F238E27FC236}">
                <a16:creationId xmlns:a16="http://schemas.microsoft.com/office/drawing/2014/main" id="{88384020-31C5-1FF9-026D-C607E8ACB830}"/>
              </a:ext>
            </a:extLst>
          </p:cNvPr>
          <p:cNvCxnSpPr>
            <a:cxnSpLocks/>
          </p:cNvCxnSpPr>
          <p:nvPr/>
        </p:nvCxnSpPr>
        <p:spPr>
          <a:xfrm>
            <a:off x="6223957" y="3139567"/>
            <a:ext cx="6699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5" name="TextBox 10244">
            <a:extLst>
              <a:ext uri="{FF2B5EF4-FFF2-40B4-BE49-F238E27FC236}">
                <a16:creationId xmlns:a16="http://schemas.microsoft.com/office/drawing/2014/main" id="{B9DE8EA1-234F-3AD6-314E-F15E6EA1EDF3}"/>
              </a:ext>
            </a:extLst>
          </p:cNvPr>
          <p:cNvSpPr txBox="1"/>
          <p:nvPr/>
        </p:nvSpPr>
        <p:spPr>
          <a:xfrm>
            <a:off x="6255180" y="3275003"/>
            <a:ext cx="64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start</a:t>
            </a:r>
          </a:p>
        </p:txBody>
      </p:sp>
      <p:cxnSp>
        <p:nvCxnSpPr>
          <p:cNvPr id="10246" name="Straight Arrow Connector 10245">
            <a:extLst>
              <a:ext uri="{FF2B5EF4-FFF2-40B4-BE49-F238E27FC236}">
                <a16:creationId xmlns:a16="http://schemas.microsoft.com/office/drawing/2014/main" id="{1A4C2F64-2D60-E31F-3BAF-1FFB903C4836}"/>
              </a:ext>
            </a:extLst>
          </p:cNvPr>
          <p:cNvCxnSpPr>
            <a:cxnSpLocks/>
          </p:cNvCxnSpPr>
          <p:nvPr/>
        </p:nvCxnSpPr>
        <p:spPr>
          <a:xfrm>
            <a:off x="6223957" y="3666732"/>
            <a:ext cx="669909" cy="34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3" name="Picture 2" descr="Replay - Free arrows icons">
            <a:extLst>
              <a:ext uri="{FF2B5EF4-FFF2-40B4-BE49-F238E27FC236}">
                <a16:creationId xmlns:a16="http://schemas.microsoft.com/office/drawing/2014/main" id="{4854E55B-3260-C6F0-6A16-68135A6F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0" y="5900105"/>
            <a:ext cx="429238" cy="4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4" name="TextBox 10263">
            <a:extLst>
              <a:ext uri="{FF2B5EF4-FFF2-40B4-BE49-F238E27FC236}">
                <a16:creationId xmlns:a16="http://schemas.microsoft.com/office/drawing/2014/main" id="{136970C5-EAD6-70FF-8DA4-E693E30F9CA0}"/>
              </a:ext>
            </a:extLst>
          </p:cNvPr>
          <p:cNvSpPr txBox="1"/>
          <p:nvPr/>
        </p:nvSpPr>
        <p:spPr>
          <a:xfrm>
            <a:off x="1253146" y="5591042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solidFill>
                  <a:schemeClr val="bg1"/>
                </a:solidFill>
              </a:rPr>
              <a:t>t</a:t>
            </a:r>
          </a:p>
        </p:txBody>
      </p:sp>
      <p:grpSp>
        <p:nvGrpSpPr>
          <p:cNvPr id="10312" name="Group 10311">
            <a:extLst>
              <a:ext uri="{FF2B5EF4-FFF2-40B4-BE49-F238E27FC236}">
                <a16:creationId xmlns:a16="http://schemas.microsoft.com/office/drawing/2014/main" id="{9758B030-0A39-0AEA-FD3B-21AC28B759EC}"/>
              </a:ext>
            </a:extLst>
          </p:cNvPr>
          <p:cNvGrpSpPr/>
          <p:nvPr/>
        </p:nvGrpSpPr>
        <p:grpSpPr>
          <a:xfrm>
            <a:off x="1928191" y="2339354"/>
            <a:ext cx="4141683" cy="1820509"/>
            <a:chOff x="1928191" y="2339354"/>
            <a:chExt cx="4141683" cy="1820509"/>
          </a:xfrm>
        </p:grpSpPr>
        <p:sp>
          <p:nvSpPr>
            <p:cNvPr id="10265" name="Rectangle 10264">
              <a:extLst>
                <a:ext uri="{FF2B5EF4-FFF2-40B4-BE49-F238E27FC236}">
                  <a16:creationId xmlns:a16="http://schemas.microsoft.com/office/drawing/2014/main" id="{FDE8A842-1087-BDCC-0B44-96A72444EF6D}"/>
                </a:ext>
              </a:extLst>
            </p:cNvPr>
            <p:cNvSpPr/>
            <p:nvPr/>
          </p:nvSpPr>
          <p:spPr>
            <a:xfrm>
              <a:off x="1928191" y="2339354"/>
              <a:ext cx="4141683" cy="18205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67" name="TextBox 10266">
                  <a:extLst>
                    <a:ext uri="{FF2B5EF4-FFF2-40B4-BE49-F238E27FC236}">
                      <a16:creationId xmlns:a16="http://schemas.microsoft.com/office/drawing/2014/main" id="{A9769719-FC2C-B56D-F0F1-373F3D70E5E3}"/>
                    </a:ext>
                  </a:extLst>
                </p:cNvPr>
                <p:cNvSpPr txBox="1"/>
                <p:nvPr/>
              </p:nvSpPr>
              <p:spPr>
                <a:xfrm>
                  <a:off x="2033801" y="2476324"/>
                  <a:ext cx="1250599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IL" dirty="0"/>
                    <a:t>[t-1][s’,d’]</a:t>
                  </a:r>
                </a:p>
                <a:p>
                  <a:endParaRPr lang="en-IL" dirty="0"/>
                </a:p>
                <a:p>
                  <a:r>
                    <a:rPr lang="en-IL" dirty="0"/>
                    <a:t>strand[t]</a:t>
                  </a:r>
                </a:p>
              </p:txBody>
            </p:sp>
          </mc:Choice>
          <mc:Fallback xmlns="">
            <p:sp>
              <p:nvSpPr>
                <p:cNvPr id="10267" name="TextBox 10266">
                  <a:extLst>
                    <a:ext uri="{FF2B5EF4-FFF2-40B4-BE49-F238E27FC236}">
                      <a16:creationId xmlns:a16="http://schemas.microsoft.com/office/drawing/2014/main" id="{A9769719-FC2C-B56D-F0F1-373F3D70E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801" y="2476324"/>
                  <a:ext cx="1250599" cy="923330"/>
                </a:xfrm>
                <a:prstGeom prst="rect">
                  <a:avLst/>
                </a:prstGeom>
                <a:blipFill>
                  <a:blip r:embed="rId6"/>
                  <a:stretch>
                    <a:fillRect l="-4040" t="-2703" r="-3030" b="-10811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68" name="Picture 2" descr="Replay - Free arrows icons">
              <a:extLst>
                <a:ext uri="{FF2B5EF4-FFF2-40B4-BE49-F238E27FC236}">
                  <a16:creationId xmlns:a16="http://schemas.microsoft.com/office/drawing/2014/main" id="{EFAF7F29-82D2-EFD8-7A83-173D1A576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3584" y="3682079"/>
              <a:ext cx="429238" cy="429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69" name="TextBox 10268">
              <a:extLst>
                <a:ext uri="{FF2B5EF4-FFF2-40B4-BE49-F238E27FC236}">
                  <a16:creationId xmlns:a16="http://schemas.microsoft.com/office/drawing/2014/main" id="{1301435D-E47D-1980-5BD5-F9F049E4903B}"/>
                </a:ext>
              </a:extLst>
            </p:cNvPr>
            <p:cNvSpPr txBox="1"/>
            <p:nvPr/>
          </p:nvSpPr>
          <p:spPr>
            <a:xfrm>
              <a:off x="2110510" y="3389353"/>
              <a:ext cx="482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dirty="0"/>
                <a:t>s,d</a:t>
              </a:r>
            </a:p>
          </p:txBody>
        </p:sp>
        <p:grpSp>
          <p:nvGrpSpPr>
            <p:cNvPr id="10297" name="Group 10296">
              <a:extLst>
                <a:ext uri="{FF2B5EF4-FFF2-40B4-BE49-F238E27FC236}">
                  <a16:creationId xmlns:a16="http://schemas.microsoft.com/office/drawing/2014/main" id="{5AAED472-1724-1823-9A14-D62EB75488AE}"/>
                </a:ext>
              </a:extLst>
            </p:cNvPr>
            <p:cNvGrpSpPr/>
            <p:nvPr/>
          </p:nvGrpSpPr>
          <p:grpSpPr>
            <a:xfrm>
              <a:off x="3526954" y="3009712"/>
              <a:ext cx="1084213" cy="1084202"/>
              <a:chOff x="3534393" y="2751105"/>
              <a:chExt cx="1084213" cy="1084202"/>
            </a:xfrm>
          </p:grpSpPr>
          <p:sp>
            <p:nvSpPr>
              <p:cNvPr id="10285" name="Rectangle 10284">
                <a:extLst>
                  <a:ext uri="{FF2B5EF4-FFF2-40B4-BE49-F238E27FC236}">
                    <a16:creationId xmlns:a16="http://schemas.microsoft.com/office/drawing/2014/main" id="{49690BE0-0752-1C55-791B-5E9F6F05F314}"/>
                  </a:ext>
                </a:extLst>
              </p:cNvPr>
              <p:cNvSpPr/>
              <p:nvPr/>
            </p:nvSpPr>
            <p:spPr>
              <a:xfrm>
                <a:off x="3534393" y="2751105"/>
                <a:ext cx="1084213" cy="1084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cxnSp>
            <p:nvCxnSpPr>
              <p:cNvPr id="10289" name="Straight Connector 10288">
                <a:extLst>
                  <a:ext uri="{FF2B5EF4-FFF2-40B4-BE49-F238E27FC236}">
                    <a16:creationId xmlns:a16="http://schemas.microsoft.com/office/drawing/2014/main" id="{CA328D43-C59B-7C93-38C4-E06F87B084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1832" y="3013022"/>
                <a:ext cx="1076774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90" name="Straight Connector 10289">
                <a:extLst>
                  <a:ext uri="{FF2B5EF4-FFF2-40B4-BE49-F238E27FC236}">
                    <a16:creationId xmlns:a16="http://schemas.microsoft.com/office/drawing/2014/main" id="{82D01530-B238-F9EF-17CD-1D3DFE12A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1832" y="3264926"/>
                <a:ext cx="1076774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91" name="Straight Connector 10290">
                <a:extLst>
                  <a:ext uri="{FF2B5EF4-FFF2-40B4-BE49-F238E27FC236}">
                    <a16:creationId xmlns:a16="http://schemas.microsoft.com/office/drawing/2014/main" id="{989652E2-A5EF-B73D-5E2F-BF54F4A9E7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1832" y="3546354"/>
                <a:ext cx="1076774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96" name="TextBox 10295">
                  <a:extLst>
                    <a:ext uri="{FF2B5EF4-FFF2-40B4-BE49-F238E27FC236}">
                      <a16:creationId xmlns:a16="http://schemas.microsoft.com/office/drawing/2014/main" id="{0E44E1B3-731B-635E-CBD7-F7E890825BD3}"/>
                    </a:ext>
                  </a:extLst>
                </p:cNvPr>
                <p:cNvSpPr txBox="1"/>
                <p:nvPr/>
              </p:nvSpPr>
              <p:spPr>
                <a:xfrm>
                  <a:off x="3373133" y="2738670"/>
                  <a:ext cx="13170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4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4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4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4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0" dirty="0">
                    <a:ln>
                      <a:noFill/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96" name="TextBox 10295">
                  <a:extLst>
                    <a:ext uri="{FF2B5EF4-FFF2-40B4-BE49-F238E27FC236}">
                      <a16:creationId xmlns:a16="http://schemas.microsoft.com/office/drawing/2014/main" id="{0E44E1B3-731B-635E-CBD7-F7E890825B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133" y="2738670"/>
                  <a:ext cx="1317027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99" name="Straight Arrow Connector 10298">
              <a:extLst>
                <a:ext uri="{FF2B5EF4-FFF2-40B4-BE49-F238E27FC236}">
                  <a16:creationId xmlns:a16="http://schemas.microsoft.com/office/drawing/2014/main" id="{E3C62014-36E3-714C-CF82-47AD3DC707DE}"/>
                </a:ext>
              </a:extLst>
            </p:cNvPr>
            <p:cNvCxnSpPr/>
            <p:nvPr/>
          </p:nvCxnSpPr>
          <p:spPr>
            <a:xfrm>
              <a:off x="2709444" y="3825968"/>
              <a:ext cx="7415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0" name="Straight Arrow Connector 10299">
              <a:extLst>
                <a:ext uri="{FF2B5EF4-FFF2-40B4-BE49-F238E27FC236}">
                  <a16:creationId xmlns:a16="http://schemas.microsoft.com/office/drawing/2014/main" id="{15F8E99D-048A-8658-7C87-9B028092E9E0}"/>
                </a:ext>
              </a:extLst>
            </p:cNvPr>
            <p:cNvCxnSpPr>
              <a:cxnSpLocks/>
            </p:cNvCxnSpPr>
            <p:nvPr/>
          </p:nvCxnSpPr>
          <p:spPr>
            <a:xfrm>
              <a:off x="3096225" y="3223104"/>
              <a:ext cx="3547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3" name="Straight Arrow Connector 10302">
              <a:extLst>
                <a:ext uri="{FF2B5EF4-FFF2-40B4-BE49-F238E27FC236}">
                  <a16:creationId xmlns:a16="http://schemas.microsoft.com/office/drawing/2014/main" id="{5F6EF35B-BA53-8C39-E870-0BDB0990DB1B}"/>
                </a:ext>
              </a:extLst>
            </p:cNvPr>
            <p:cNvCxnSpPr>
              <a:cxnSpLocks/>
            </p:cNvCxnSpPr>
            <p:nvPr/>
          </p:nvCxnSpPr>
          <p:spPr>
            <a:xfrm>
              <a:off x="3232157" y="2683565"/>
              <a:ext cx="18500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8" name="Elbow Connector 10307">
              <a:extLst>
                <a:ext uri="{FF2B5EF4-FFF2-40B4-BE49-F238E27FC236}">
                  <a16:creationId xmlns:a16="http://schemas.microsoft.com/office/drawing/2014/main" id="{DB9C9505-563B-7D67-37CC-56B0E2EACB26}"/>
                </a:ext>
              </a:extLst>
            </p:cNvPr>
            <p:cNvCxnSpPr/>
            <p:nvPr/>
          </p:nvCxnSpPr>
          <p:spPr>
            <a:xfrm flipV="1">
              <a:off x="4611167" y="2882348"/>
              <a:ext cx="954746" cy="641185"/>
            </a:xfrm>
            <a:prstGeom prst="bentConnector3">
              <a:avLst>
                <a:gd name="adj1" fmla="val 99969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11" name="TextBox 10310">
                  <a:extLst>
                    <a:ext uri="{FF2B5EF4-FFF2-40B4-BE49-F238E27FC236}">
                      <a16:creationId xmlns:a16="http://schemas.microsoft.com/office/drawing/2014/main" id="{D135D813-DE4F-206A-3EDC-0D90014A45A0}"/>
                    </a:ext>
                  </a:extLst>
                </p:cNvPr>
                <p:cNvSpPr txBox="1"/>
                <p:nvPr/>
              </p:nvSpPr>
              <p:spPr>
                <a:xfrm>
                  <a:off x="5062144" y="2478780"/>
                  <a:ext cx="99202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IL" dirty="0"/>
                    <a:t>[t][s,d]</a:t>
                  </a:r>
                </a:p>
              </p:txBody>
            </p:sp>
          </mc:Choice>
          <mc:Fallback xmlns="">
            <p:sp>
              <p:nvSpPr>
                <p:cNvPr id="10311" name="TextBox 10310">
                  <a:extLst>
                    <a:ext uri="{FF2B5EF4-FFF2-40B4-BE49-F238E27FC236}">
                      <a16:creationId xmlns:a16="http://schemas.microsoft.com/office/drawing/2014/main" id="{D135D813-DE4F-206A-3EDC-0D90014A4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144" y="2478780"/>
                  <a:ext cx="992023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10000" r="-2532" b="-2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13" name="Group 10312">
            <a:extLst>
              <a:ext uri="{FF2B5EF4-FFF2-40B4-BE49-F238E27FC236}">
                <a16:creationId xmlns:a16="http://schemas.microsoft.com/office/drawing/2014/main" id="{3334430A-B501-867F-E1DF-F5A795448808}"/>
              </a:ext>
            </a:extLst>
          </p:cNvPr>
          <p:cNvGrpSpPr/>
          <p:nvPr/>
        </p:nvGrpSpPr>
        <p:grpSpPr>
          <a:xfrm>
            <a:off x="1944219" y="4294184"/>
            <a:ext cx="4230156" cy="1820509"/>
            <a:chOff x="1928191" y="2339354"/>
            <a:chExt cx="4230156" cy="1820509"/>
          </a:xfrm>
        </p:grpSpPr>
        <p:sp>
          <p:nvSpPr>
            <p:cNvPr id="10314" name="Rectangle 10313">
              <a:extLst>
                <a:ext uri="{FF2B5EF4-FFF2-40B4-BE49-F238E27FC236}">
                  <a16:creationId xmlns:a16="http://schemas.microsoft.com/office/drawing/2014/main" id="{65C1637E-3CBD-F15A-F505-DDAB7150A2D6}"/>
                </a:ext>
              </a:extLst>
            </p:cNvPr>
            <p:cNvSpPr/>
            <p:nvPr/>
          </p:nvSpPr>
          <p:spPr>
            <a:xfrm>
              <a:off x="1928191" y="2339354"/>
              <a:ext cx="4141683" cy="18205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15" name="TextBox 10314">
                  <a:extLst>
                    <a:ext uri="{FF2B5EF4-FFF2-40B4-BE49-F238E27FC236}">
                      <a16:creationId xmlns:a16="http://schemas.microsoft.com/office/drawing/2014/main" id="{55DB5E6D-7285-A6BB-9714-FA15ED00F099}"/>
                    </a:ext>
                  </a:extLst>
                </p:cNvPr>
                <p:cNvSpPr txBox="1"/>
                <p:nvPr/>
              </p:nvSpPr>
              <p:spPr>
                <a:xfrm>
                  <a:off x="2033801" y="2476324"/>
                  <a:ext cx="1277722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IL" dirty="0"/>
                    <a:t>[t+1][s,d]</a:t>
                  </a:r>
                </a:p>
                <a:p>
                  <a:endParaRPr lang="en-IL" dirty="0"/>
                </a:p>
                <a:p>
                  <a:r>
                    <a:rPr lang="en-IL" dirty="0"/>
                    <a:t>strand[t+1]</a:t>
                  </a:r>
                </a:p>
              </p:txBody>
            </p:sp>
          </mc:Choice>
          <mc:Fallback xmlns="">
            <p:sp>
              <p:nvSpPr>
                <p:cNvPr id="10315" name="TextBox 10314">
                  <a:extLst>
                    <a:ext uri="{FF2B5EF4-FFF2-40B4-BE49-F238E27FC236}">
                      <a16:creationId xmlns:a16="http://schemas.microsoft.com/office/drawing/2014/main" id="{55DB5E6D-7285-A6BB-9714-FA15ED00F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801" y="2476324"/>
                  <a:ext cx="1277722" cy="923330"/>
                </a:xfrm>
                <a:prstGeom prst="rect">
                  <a:avLst/>
                </a:prstGeom>
                <a:blipFill>
                  <a:blip r:embed="rId9"/>
                  <a:stretch>
                    <a:fillRect l="-3922" t="-2703" r="-1961" b="-9459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17" name="TextBox 10316">
              <a:extLst>
                <a:ext uri="{FF2B5EF4-FFF2-40B4-BE49-F238E27FC236}">
                  <a16:creationId xmlns:a16="http://schemas.microsoft.com/office/drawing/2014/main" id="{5191D233-2FFC-117A-4DF4-91AF64B03B52}"/>
                </a:ext>
              </a:extLst>
            </p:cNvPr>
            <p:cNvSpPr txBox="1"/>
            <p:nvPr/>
          </p:nvSpPr>
          <p:spPr>
            <a:xfrm>
              <a:off x="2071358" y="3399654"/>
              <a:ext cx="57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dirty="0"/>
                <a:t>s’,d’</a:t>
              </a:r>
            </a:p>
          </p:txBody>
        </p:sp>
        <p:grpSp>
          <p:nvGrpSpPr>
            <p:cNvPr id="10318" name="Group 10317">
              <a:extLst>
                <a:ext uri="{FF2B5EF4-FFF2-40B4-BE49-F238E27FC236}">
                  <a16:creationId xmlns:a16="http://schemas.microsoft.com/office/drawing/2014/main" id="{1BA83731-3010-E524-3FE8-96FE144A6659}"/>
                </a:ext>
              </a:extLst>
            </p:cNvPr>
            <p:cNvGrpSpPr/>
            <p:nvPr/>
          </p:nvGrpSpPr>
          <p:grpSpPr>
            <a:xfrm>
              <a:off x="3526954" y="3009712"/>
              <a:ext cx="1084213" cy="1084202"/>
              <a:chOff x="3534393" y="2751105"/>
              <a:chExt cx="1084213" cy="1084202"/>
            </a:xfrm>
          </p:grpSpPr>
          <p:sp>
            <p:nvSpPr>
              <p:cNvPr id="10325" name="Rectangle 10324">
                <a:extLst>
                  <a:ext uri="{FF2B5EF4-FFF2-40B4-BE49-F238E27FC236}">
                    <a16:creationId xmlns:a16="http://schemas.microsoft.com/office/drawing/2014/main" id="{2D862A62-EF8B-D01C-5FEF-6A2B9A6AABF8}"/>
                  </a:ext>
                </a:extLst>
              </p:cNvPr>
              <p:cNvSpPr/>
              <p:nvPr/>
            </p:nvSpPr>
            <p:spPr>
              <a:xfrm>
                <a:off x="3534393" y="2751105"/>
                <a:ext cx="1084213" cy="1084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cxnSp>
            <p:nvCxnSpPr>
              <p:cNvPr id="10326" name="Straight Connector 10325">
                <a:extLst>
                  <a:ext uri="{FF2B5EF4-FFF2-40B4-BE49-F238E27FC236}">
                    <a16:creationId xmlns:a16="http://schemas.microsoft.com/office/drawing/2014/main" id="{5ABAC729-5582-3B82-D250-C7041F77A9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1832" y="3013022"/>
                <a:ext cx="1076774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27" name="Straight Connector 10326">
                <a:extLst>
                  <a:ext uri="{FF2B5EF4-FFF2-40B4-BE49-F238E27FC236}">
                    <a16:creationId xmlns:a16="http://schemas.microsoft.com/office/drawing/2014/main" id="{A50191E5-DC9E-AF1D-20E6-4079A141C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1832" y="3264926"/>
                <a:ext cx="1076774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28" name="Straight Connector 10327">
                <a:extLst>
                  <a:ext uri="{FF2B5EF4-FFF2-40B4-BE49-F238E27FC236}">
                    <a16:creationId xmlns:a16="http://schemas.microsoft.com/office/drawing/2014/main" id="{E1F96B7A-516A-C3D5-2AB1-2913F0843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1832" y="3546354"/>
                <a:ext cx="1076774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19" name="TextBox 10318">
                  <a:extLst>
                    <a:ext uri="{FF2B5EF4-FFF2-40B4-BE49-F238E27FC236}">
                      <a16:creationId xmlns:a16="http://schemas.microsoft.com/office/drawing/2014/main" id="{621E5A38-A5C0-418C-FC10-2ABD9519A285}"/>
                    </a:ext>
                  </a:extLst>
                </p:cNvPr>
                <p:cNvSpPr txBox="1"/>
                <p:nvPr/>
              </p:nvSpPr>
              <p:spPr>
                <a:xfrm>
                  <a:off x="3306583" y="2735389"/>
                  <a:ext cx="163083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4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4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4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400" b="0" i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US" sz="1400" b="0" dirty="0">
                    <a:ln>
                      <a:noFill/>
                    </a:ln>
                    <a:solidFill>
                      <a:schemeClr val="tx1"/>
                    </a:solidFill>
                  </a:endParaRPr>
                </a:p>
                <a:p>
                  <a:endParaRPr lang="en-IL" dirty="0"/>
                </a:p>
              </p:txBody>
            </p:sp>
          </mc:Choice>
          <mc:Fallback xmlns="">
            <p:sp>
              <p:nvSpPr>
                <p:cNvPr id="10319" name="TextBox 10318">
                  <a:extLst>
                    <a:ext uri="{FF2B5EF4-FFF2-40B4-BE49-F238E27FC236}">
                      <a16:creationId xmlns:a16="http://schemas.microsoft.com/office/drawing/2014/main" id="{621E5A38-A5C0-418C-FC10-2ABD9519A2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583" y="2735389"/>
                  <a:ext cx="1630831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20" name="Straight Arrow Connector 10319">
              <a:extLst>
                <a:ext uri="{FF2B5EF4-FFF2-40B4-BE49-F238E27FC236}">
                  <a16:creationId xmlns:a16="http://schemas.microsoft.com/office/drawing/2014/main" id="{227C2183-73EE-BAF6-9593-BEE2022EF479}"/>
                </a:ext>
              </a:extLst>
            </p:cNvPr>
            <p:cNvCxnSpPr/>
            <p:nvPr/>
          </p:nvCxnSpPr>
          <p:spPr>
            <a:xfrm>
              <a:off x="2709444" y="3825968"/>
              <a:ext cx="7415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1" name="Straight Arrow Connector 10320">
              <a:extLst>
                <a:ext uri="{FF2B5EF4-FFF2-40B4-BE49-F238E27FC236}">
                  <a16:creationId xmlns:a16="http://schemas.microsoft.com/office/drawing/2014/main" id="{CA5BEF33-3007-AD06-FF90-37ED214B4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6129" y="3202940"/>
              <a:ext cx="294797" cy="95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2" name="Straight Arrow Connector 10321">
              <a:extLst>
                <a:ext uri="{FF2B5EF4-FFF2-40B4-BE49-F238E27FC236}">
                  <a16:creationId xmlns:a16="http://schemas.microsoft.com/office/drawing/2014/main" id="{2BF344F0-6885-B955-77D0-B5F18C8ADB9D}"/>
                </a:ext>
              </a:extLst>
            </p:cNvPr>
            <p:cNvCxnSpPr>
              <a:cxnSpLocks/>
            </p:cNvCxnSpPr>
            <p:nvPr/>
          </p:nvCxnSpPr>
          <p:spPr>
            <a:xfrm>
              <a:off x="3161789" y="2683565"/>
              <a:ext cx="19204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3" name="Elbow Connector 10322">
              <a:extLst>
                <a:ext uri="{FF2B5EF4-FFF2-40B4-BE49-F238E27FC236}">
                  <a16:creationId xmlns:a16="http://schemas.microsoft.com/office/drawing/2014/main" id="{D9594AC6-7660-A1D2-A9C0-FFABE2E62148}"/>
                </a:ext>
              </a:extLst>
            </p:cNvPr>
            <p:cNvCxnSpPr/>
            <p:nvPr/>
          </p:nvCxnSpPr>
          <p:spPr>
            <a:xfrm flipV="1">
              <a:off x="4611167" y="2882348"/>
              <a:ext cx="954746" cy="641185"/>
            </a:xfrm>
            <a:prstGeom prst="bentConnector3">
              <a:avLst>
                <a:gd name="adj1" fmla="val 99969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24" name="TextBox 10323">
                  <a:extLst>
                    <a:ext uri="{FF2B5EF4-FFF2-40B4-BE49-F238E27FC236}">
                      <a16:creationId xmlns:a16="http://schemas.microsoft.com/office/drawing/2014/main" id="{B882544E-3EFC-75D2-9F71-073A543986B1}"/>
                    </a:ext>
                  </a:extLst>
                </p:cNvPr>
                <p:cNvSpPr txBox="1"/>
                <p:nvPr/>
              </p:nvSpPr>
              <p:spPr>
                <a:xfrm>
                  <a:off x="5041828" y="2491266"/>
                  <a:ext cx="11165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IL" dirty="0"/>
                    <a:t>[t][s’,d’]</a:t>
                  </a:r>
                </a:p>
              </p:txBody>
            </p:sp>
          </mc:Choice>
          <mc:Fallback xmlns="">
            <p:sp>
              <p:nvSpPr>
                <p:cNvPr id="10324" name="TextBox 10323">
                  <a:extLst>
                    <a:ext uri="{FF2B5EF4-FFF2-40B4-BE49-F238E27FC236}">
                      <a16:creationId xmlns:a16="http://schemas.microsoft.com/office/drawing/2014/main" id="{B882544E-3EFC-75D2-9F71-073A543986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1828" y="2491266"/>
                  <a:ext cx="1116519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247" t="-3226" b="-22581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329" name="Elbow Connector 10328">
            <a:extLst>
              <a:ext uri="{FF2B5EF4-FFF2-40B4-BE49-F238E27FC236}">
                <a16:creationId xmlns:a16="http://schemas.microsoft.com/office/drawing/2014/main" id="{42D3C1AA-530B-08EA-E5D0-21F7B5862B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12995" y="4731559"/>
            <a:ext cx="972175" cy="730374"/>
          </a:xfrm>
          <a:prstGeom prst="bentConnector3">
            <a:avLst>
              <a:gd name="adj1" fmla="val 10043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33" name="Elbow Connector 10332">
            <a:extLst>
              <a:ext uri="{FF2B5EF4-FFF2-40B4-BE49-F238E27FC236}">
                <a16:creationId xmlns:a16="http://schemas.microsoft.com/office/drawing/2014/main" id="{F18AEEDA-4711-14BC-0918-005EA61B65F4}"/>
              </a:ext>
            </a:extLst>
          </p:cNvPr>
          <p:cNvCxnSpPr>
            <a:cxnSpLocks/>
          </p:cNvCxnSpPr>
          <p:nvPr/>
        </p:nvCxnSpPr>
        <p:spPr>
          <a:xfrm flipV="1">
            <a:off x="1333897" y="5175770"/>
            <a:ext cx="723146" cy="398854"/>
          </a:xfrm>
          <a:prstGeom prst="bentConnector3">
            <a:avLst>
              <a:gd name="adj1" fmla="val -39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71" name="Elbow Connector 10270">
            <a:extLst>
              <a:ext uri="{FF2B5EF4-FFF2-40B4-BE49-F238E27FC236}">
                <a16:creationId xmlns:a16="http://schemas.microsoft.com/office/drawing/2014/main" id="{85F80CB5-2FE3-3BB5-92DD-789C8D877F7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1636" y="3769365"/>
            <a:ext cx="2907478" cy="735879"/>
          </a:xfrm>
          <a:prstGeom prst="bentConnector3">
            <a:avLst>
              <a:gd name="adj1" fmla="val 10013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73" name="Elbow Connector 10272">
            <a:extLst>
              <a:ext uri="{FF2B5EF4-FFF2-40B4-BE49-F238E27FC236}">
                <a16:creationId xmlns:a16="http://schemas.microsoft.com/office/drawing/2014/main" id="{76714E3A-F3E6-385F-6296-C08489F56B6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2868" y="4044175"/>
            <a:ext cx="2325016" cy="735882"/>
          </a:xfrm>
          <a:prstGeom prst="bentConnector3">
            <a:avLst>
              <a:gd name="adj1" fmla="val 10015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41" name="Straight Connector 10340">
            <a:extLst>
              <a:ext uri="{FF2B5EF4-FFF2-40B4-BE49-F238E27FC236}">
                <a16:creationId xmlns:a16="http://schemas.microsoft.com/office/drawing/2014/main" id="{D723F903-2359-041B-5A11-A818401C3A32}"/>
              </a:ext>
            </a:extLst>
          </p:cNvPr>
          <p:cNvCxnSpPr>
            <a:cxnSpLocks/>
          </p:cNvCxnSpPr>
          <p:nvPr/>
        </p:nvCxnSpPr>
        <p:spPr>
          <a:xfrm flipV="1">
            <a:off x="454708" y="3280971"/>
            <a:ext cx="176361" cy="161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3" name="Straight Connector 10342">
            <a:extLst>
              <a:ext uri="{FF2B5EF4-FFF2-40B4-BE49-F238E27FC236}">
                <a16:creationId xmlns:a16="http://schemas.microsoft.com/office/drawing/2014/main" id="{2DFC89EF-F2BA-B6FA-3DFA-643D56E32E6E}"/>
              </a:ext>
            </a:extLst>
          </p:cNvPr>
          <p:cNvCxnSpPr/>
          <p:nvPr/>
        </p:nvCxnSpPr>
        <p:spPr>
          <a:xfrm flipV="1">
            <a:off x="1548647" y="2557396"/>
            <a:ext cx="228832" cy="214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45" name="Straight Connector 10344">
            <a:extLst>
              <a:ext uri="{FF2B5EF4-FFF2-40B4-BE49-F238E27FC236}">
                <a16:creationId xmlns:a16="http://schemas.microsoft.com/office/drawing/2014/main" id="{6C4EB926-6813-8B34-7BD5-12CFC4EDB2E2}"/>
              </a:ext>
            </a:extLst>
          </p:cNvPr>
          <p:cNvCxnSpPr/>
          <p:nvPr/>
        </p:nvCxnSpPr>
        <p:spPr>
          <a:xfrm flipV="1">
            <a:off x="1536014" y="4515294"/>
            <a:ext cx="228832" cy="214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46" name="Straight Connector 10345">
            <a:extLst>
              <a:ext uri="{FF2B5EF4-FFF2-40B4-BE49-F238E27FC236}">
                <a16:creationId xmlns:a16="http://schemas.microsoft.com/office/drawing/2014/main" id="{FC27AF93-CB81-085C-F163-23ECB347F2B2}"/>
              </a:ext>
            </a:extLst>
          </p:cNvPr>
          <p:cNvCxnSpPr/>
          <p:nvPr/>
        </p:nvCxnSpPr>
        <p:spPr>
          <a:xfrm flipV="1">
            <a:off x="3900644" y="4523488"/>
            <a:ext cx="228832" cy="2145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7" name="Straight Connector 10346">
            <a:extLst>
              <a:ext uri="{FF2B5EF4-FFF2-40B4-BE49-F238E27FC236}">
                <a16:creationId xmlns:a16="http://schemas.microsoft.com/office/drawing/2014/main" id="{6BAFAF32-F8D2-A3AE-D7CA-6285D6750B27}"/>
              </a:ext>
            </a:extLst>
          </p:cNvPr>
          <p:cNvCxnSpPr/>
          <p:nvPr/>
        </p:nvCxnSpPr>
        <p:spPr>
          <a:xfrm flipV="1">
            <a:off x="4988572" y="5389722"/>
            <a:ext cx="228832" cy="2145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8" name="Straight Connector 10347">
            <a:extLst>
              <a:ext uri="{FF2B5EF4-FFF2-40B4-BE49-F238E27FC236}">
                <a16:creationId xmlns:a16="http://schemas.microsoft.com/office/drawing/2014/main" id="{0ACCE284-B094-57DB-A9A0-D764543EE3F6}"/>
              </a:ext>
            </a:extLst>
          </p:cNvPr>
          <p:cNvCxnSpPr/>
          <p:nvPr/>
        </p:nvCxnSpPr>
        <p:spPr>
          <a:xfrm flipV="1">
            <a:off x="4949388" y="3407470"/>
            <a:ext cx="228832" cy="2145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9" name="Straight Connector 10348">
            <a:extLst>
              <a:ext uri="{FF2B5EF4-FFF2-40B4-BE49-F238E27FC236}">
                <a16:creationId xmlns:a16="http://schemas.microsoft.com/office/drawing/2014/main" id="{C046B2E2-1F33-06CE-55AD-6EF5BA3B462B}"/>
              </a:ext>
            </a:extLst>
          </p:cNvPr>
          <p:cNvCxnSpPr>
            <a:cxnSpLocks/>
          </p:cNvCxnSpPr>
          <p:nvPr/>
        </p:nvCxnSpPr>
        <p:spPr>
          <a:xfrm flipV="1">
            <a:off x="3910001" y="2556172"/>
            <a:ext cx="228832" cy="2145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2" name="Straight Connector 10351">
            <a:extLst>
              <a:ext uri="{FF2B5EF4-FFF2-40B4-BE49-F238E27FC236}">
                <a16:creationId xmlns:a16="http://schemas.microsoft.com/office/drawing/2014/main" id="{B73CF1FF-0B03-CFF1-D518-5A42C34E2F9F}"/>
              </a:ext>
            </a:extLst>
          </p:cNvPr>
          <p:cNvCxnSpPr>
            <a:cxnSpLocks/>
          </p:cNvCxnSpPr>
          <p:nvPr/>
        </p:nvCxnSpPr>
        <p:spPr>
          <a:xfrm flipV="1">
            <a:off x="6454820" y="3047260"/>
            <a:ext cx="187400" cy="1846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5" name="Straight Connector 10354">
            <a:extLst>
              <a:ext uri="{FF2B5EF4-FFF2-40B4-BE49-F238E27FC236}">
                <a16:creationId xmlns:a16="http://schemas.microsoft.com/office/drawing/2014/main" id="{676ABEB4-5C23-0138-AC41-FB89F1331953}"/>
              </a:ext>
            </a:extLst>
          </p:cNvPr>
          <p:cNvCxnSpPr>
            <a:cxnSpLocks/>
          </p:cNvCxnSpPr>
          <p:nvPr/>
        </p:nvCxnSpPr>
        <p:spPr>
          <a:xfrm flipV="1">
            <a:off x="6506032" y="5339670"/>
            <a:ext cx="187400" cy="1846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6" name="Straight Connector 10355">
            <a:extLst>
              <a:ext uri="{FF2B5EF4-FFF2-40B4-BE49-F238E27FC236}">
                <a16:creationId xmlns:a16="http://schemas.microsoft.com/office/drawing/2014/main" id="{88A7022B-3D5E-C7DA-41BC-623AC3EE5785}"/>
              </a:ext>
            </a:extLst>
          </p:cNvPr>
          <p:cNvCxnSpPr>
            <a:cxnSpLocks/>
          </p:cNvCxnSpPr>
          <p:nvPr/>
        </p:nvCxnSpPr>
        <p:spPr>
          <a:xfrm flipV="1">
            <a:off x="6460251" y="5347618"/>
            <a:ext cx="187400" cy="1846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7" name="Straight Connector 10356">
            <a:extLst>
              <a:ext uri="{FF2B5EF4-FFF2-40B4-BE49-F238E27FC236}">
                <a16:creationId xmlns:a16="http://schemas.microsoft.com/office/drawing/2014/main" id="{3771D4AB-A81B-B784-5BCA-95C5380EE0E5}"/>
              </a:ext>
            </a:extLst>
          </p:cNvPr>
          <p:cNvCxnSpPr>
            <a:cxnSpLocks/>
          </p:cNvCxnSpPr>
          <p:nvPr/>
        </p:nvCxnSpPr>
        <p:spPr>
          <a:xfrm flipV="1">
            <a:off x="6499874" y="5812313"/>
            <a:ext cx="187400" cy="1846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8" name="Straight Connector 10357">
            <a:extLst>
              <a:ext uri="{FF2B5EF4-FFF2-40B4-BE49-F238E27FC236}">
                <a16:creationId xmlns:a16="http://schemas.microsoft.com/office/drawing/2014/main" id="{1A6F64B4-E343-EBFC-3394-D68BAF277563}"/>
              </a:ext>
            </a:extLst>
          </p:cNvPr>
          <p:cNvCxnSpPr>
            <a:cxnSpLocks/>
          </p:cNvCxnSpPr>
          <p:nvPr/>
        </p:nvCxnSpPr>
        <p:spPr>
          <a:xfrm flipV="1">
            <a:off x="6454093" y="5820261"/>
            <a:ext cx="187400" cy="1846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59" name="Rectangle 10358">
            <a:extLst>
              <a:ext uri="{FF2B5EF4-FFF2-40B4-BE49-F238E27FC236}">
                <a16:creationId xmlns:a16="http://schemas.microsoft.com/office/drawing/2014/main" id="{71088123-1E24-A27D-98E8-A1CA995D1A73}"/>
              </a:ext>
            </a:extLst>
          </p:cNvPr>
          <p:cNvSpPr/>
          <p:nvPr/>
        </p:nvSpPr>
        <p:spPr>
          <a:xfrm>
            <a:off x="7072750" y="2333225"/>
            <a:ext cx="3850648" cy="3908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10338" name="TextBox 10337">
            <a:extLst>
              <a:ext uri="{FF2B5EF4-FFF2-40B4-BE49-F238E27FC236}">
                <a16:creationId xmlns:a16="http://schemas.microsoft.com/office/drawing/2014/main" id="{A0E0D532-D2B6-F3DE-1873-0D55DB512CA0}"/>
              </a:ext>
            </a:extLst>
          </p:cNvPr>
          <p:cNvSpPr txBox="1"/>
          <p:nvPr/>
        </p:nvSpPr>
        <p:spPr>
          <a:xfrm>
            <a:off x="7046023" y="3717821"/>
            <a:ext cx="10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t,s’,d’,s,d</a:t>
            </a:r>
          </a:p>
        </p:txBody>
      </p:sp>
      <p:sp>
        <p:nvSpPr>
          <p:cNvPr id="10360" name="Rectangle 10359">
            <a:extLst>
              <a:ext uri="{FF2B5EF4-FFF2-40B4-BE49-F238E27FC236}">
                <a16:creationId xmlns:a16="http://schemas.microsoft.com/office/drawing/2014/main" id="{DBE5389B-8AFD-0A52-F4BC-416CF9AD990D}"/>
              </a:ext>
            </a:extLst>
          </p:cNvPr>
          <p:cNvSpPr/>
          <p:nvPr/>
        </p:nvSpPr>
        <p:spPr>
          <a:xfrm>
            <a:off x="8455967" y="4964542"/>
            <a:ext cx="1084213" cy="10842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61" name="TextBox 10360">
                <a:extLst>
                  <a:ext uri="{FF2B5EF4-FFF2-40B4-BE49-F238E27FC236}">
                    <a16:creationId xmlns:a16="http://schemas.microsoft.com/office/drawing/2014/main" id="{2861D144-01F9-0E8F-A865-39ACC8BB9D32}"/>
                  </a:ext>
                </a:extLst>
              </p:cNvPr>
              <p:cNvSpPr txBox="1"/>
              <p:nvPr/>
            </p:nvSpPr>
            <p:spPr>
              <a:xfrm>
                <a:off x="8237127" y="4638395"/>
                <a:ext cx="15218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4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4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14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>
                  <a:ln>
                    <a:noFill/>
                  </a:ln>
                  <a:solidFill>
                    <a:schemeClr val="tx1"/>
                  </a:solidFill>
                </a:endParaRP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10361" name="TextBox 10360">
                <a:extLst>
                  <a:ext uri="{FF2B5EF4-FFF2-40B4-BE49-F238E27FC236}">
                    <a16:creationId xmlns:a16="http://schemas.microsoft.com/office/drawing/2014/main" id="{2861D144-01F9-0E8F-A865-39ACC8BB9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127" y="4638395"/>
                <a:ext cx="152189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64" name="Straight Arrow Connector 10363">
            <a:extLst>
              <a:ext uri="{FF2B5EF4-FFF2-40B4-BE49-F238E27FC236}">
                <a16:creationId xmlns:a16="http://schemas.microsoft.com/office/drawing/2014/main" id="{DE403792-D675-237C-B71C-1F73A2C0E470}"/>
              </a:ext>
            </a:extLst>
          </p:cNvPr>
          <p:cNvCxnSpPr>
            <a:cxnSpLocks/>
          </p:cNvCxnSpPr>
          <p:nvPr/>
        </p:nvCxnSpPr>
        <p:spPr>
          <a:xfrm>
            <a:off x="10728764" y="4019479"/>
            <a:ext cx="10170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65" name="Straight Arrow Connector 10364">
            <a:extLst>
              <a:ext uri="{FF2B5EF4-FFF2-40B4-BE49-F238E27FC236}">
                <a16:creationId xmlns:a16="http://schemas.microsoft.com/office/drawing/2014/main" id="{C0D001E9-A568-C34E-BC7F-AB4C7E395966}"/>
              </a:ext>
            </a:extLst>
          </p:cNvPr>
          <p:cNvCxnSpPr>
            <a:cxnSpLocks/>
          </p:cNvCxnSpPr>
          <p:nvPr/>
        </p:nvCxnSpPr>
        <p:spPr>
          <a:xfrm>
            <a:off x="10728763" y="4412116"/>
            <a:ext cx="1030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69" name="TextBox 10368">
            <a:extLst>
              <a:ext uri="{FF2B5EF4-FFF2-40B4-BE49-F238E27FC236}">
                <a16:creationId xmlns:a16="http://schemas.microsoft.com/office/drawing/2014/main" id="{AE0AE334-970B-4AFD-CA02-0F35069FCFAC}"/>
              </a:ext>
            </a:extLst>
          </p:cNvPr>
          <p:cNvSpPr txBox="1"/>
          <p:nvPr/>
        </p:nvSpPr>
        <p:spPr>
          <a:xfrm>
            <a:off x="10991415" y="3717821"/>
            <a:ext cx="1023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1400" dirty="0"/>
              <a:t>Likelyhood</a:t>
            </a:r>
            <a:endParaRPr lang="en-IL" dirty="0"/>
          </a:p>
        </p:txBody>
      </p:sp>
      <p:sp>
        <p:nvSpPr>
          <p:cNvPr id="10370" name="TextBox 10369">
            <a:extLst>
              <a:ext uri="{FF2B5EF4-FFF2-40B4-BE49-F238E27FC236}">
                <a16:creationId xmlns:a16="http://schemas.microsoft.com/office/drawing/2014/main" id="{78352ADC-DF96-624C-3AB0-E13B4EF375FB}"/>
              </a:ext>
            </a:extLst>
          </p:cNvPr>
          <p:cNvSpPr txBox="1"/>
          <p:nvPr/>
        </p:nvSpPr>
        <p:spPr>
          <a:xfrm>
            <a:off x="11024505" y="4127343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1400" dirty="0"/>
              <a:t>Done</a:t>
            </a:r>
            <a:endParaRPr lang="en-IL" dirty="0"/>
          </a:p>
        </p:txBody>
      </p:sp>
      <p:cxnSp>
        <p:nvCxnSpPr>
          <p:cNvPr id="10371" name="Straight Connector 10370">
            <a:extLst>
              <a:ext uri="{FF2B5EF4-FFF2-40B4-BE49-F238E27FC236}">
                <a16:creationId xmlns:a16="http://schemas.microsoft.com/office/drawing/2014/main" id="{B1E0EC57-1796-EBCE-5AB0-6B0316DC178D}"/>
              </a:ext>
            </a:extLst>
          </p:cNvPr>
          <p:cNvCxnSpPr>
            <a:cxnSpLocks/>
          </p:cNvCxnSpPr>
          <p:nvPr/>
        </p:nvCxnSpPr>
        <p:spPr>
          <a:xfrm flipV="1">
            <a:off x="11218591" y="3938879"/>
            <a:ext cx="187400" cy="1846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76" name="Elbow Connector 10375">
            <a:extLst>
              <a:ext uri="{FF2B5EF4-FFF2-40B4-BE49-F238E27FC236}">
                <a16:creationId xmlns:a16="http://schemas.microsoft.com/office/drawing/2014/main" id="{E777CE41-0BF7-3613-4EBC-B13E701AF398}"/>
              </a:ext>
            </a:extLst>
          </p:cNvPr>
          <p:cNvCxnSpPr>
            <a:cxnSpLocks/>
            <a:stCxn id="10338" idx="0"/>
            <a:endCxn id="10380" idx="0"/>
          </p:cNvCxnSpPr>
          <p:nvPr/>
        </p:nvCxnSpPr>
        <p:spPr>
          <a:xfrm rot="5400000" flipH="1" flipV="1">
            <a:off x="7947613" y="3057772"/>
            <a:ext cx="282192" cy="1037906"/>
          </a:xfrm>
          <a:prstGeom prst="bentConnector3">
            <a:avLst>
              <a:gd name="adj1" fmla="val 34120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9" name="Elbow Connector 10378">
            <a:extLst>
              <a:ext uri="{FF2B5EF4-FFF2-40B4-BE49-F238E27FC236}">
                <a16:creationId xmlns:a16="http://schemas.microsoft.com/office/drawing/2014/main" id="{699F22C0-67C8-188C-7DCC-FD50EEE3C2E3}"/>
              </a:ext>
            </a:extLst>
          </p:cNvPr>
          <p:cNvCxnSpPr>
            <a:cxnSpLocks/>
            <a:stCxn id="10338" idx="0"/>
            <a:endCxn id="10381" idx="0"/>
          </p:cNvCxnSpPr>
          <p:nvPr/>
        </p:nvCxnSpPr>
        <p:spPr>
          <a:xfrm rot="5400000" flipH="1" flipV="1">
            <a:off x="8547647" y="2464522"/>
            <a:ext cx="275408" cy="2231191"/>
          </a:xfrm>
          <a:prstGeom prst="bentConnector3">
            <a:avLst>
              <a:gd name="adj1" fmla="val 3508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80" name="TextBox 10379">
                <a:extLst>
                  <a:ext uri="{FF2B5EF4-FFF2-40B4-BE49-F238E27FC236}">
                    <a16:creationId xmlns:a16="http://schemas.microsoft.com/office/drawing/2014/main" id="{5C25D746-FD4C-8D40-944A-B11AAA5B740B}"/>
                  </a:ext>
                </a:extLst>
              </p:cNvPr>
              <p:cNvSpPr txBox="1"/>
              <p:nvPr/>
            </p:nvSpPr>
            <p:spPr>
              <a:xfrm>
                <a:off x="7982362" y="3435629"/>
                <a:ext cx="12505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L" dirty="0"/>
                  <a:t>[t-1][s’,d’]</a:t>
                </a:r>
              </a:p>
            </p:txBody>
          </p:sp>
        </mc:Choice>
        <mc:Fallback xmlns="">
          <p:sp>
            <p:nvSpPr>
              <p:cNvPr id="10380" name="TextBox 10379">
                <a:extLst>
                  <a:ext uri="{FF2B5EF4-FFF2-40B4-BE49-F238E27FC236}">
                    <a16:creationId xmlns:a16="http://schemas.microsoft.com/office/drawing/2014/main" id="{5C25D746-FD4C-8D40-944A-B11AAA5B7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362" y="3435629"/>
                <a:ext cx="1250599" cy="369332"/>
              </a:xfrm>
              <a:prstGeom prst="rect">
                <a:avLst/>
              </a:prstGeom>
              <a:blipFill>
                <a:blip r:embed="rId15"/>
                <a:stretch>
                  <a:fillRect t="-6667" r="-3000" b="-2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81" name="TextBox 10380">
                <a:extLst>
                  <a:ext uri="{FF2B5EF4-FFF2-40B4-BE49-F238E27FC236}">
                    <a16:creationId xmlns:a16="http://schemas.microsoft.com/office/drawing/2014/main" id="{98251536-0440-DAF7-8448-73B279D692A1}"/>
                  </a:ext>
                </a:extLst>
              </p:cNvPr>
              <p:cNvSpPr txBox="1"/>
              <p:nvPr/>
            </p:nvSpPr>
            <p:spPr>
              <a:xfrm>
                <a:off x="9314243" y="3442413"/>
                <a:ext cx="973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IL" dirty="0"/>
                  <a:t>[t][s,d]</a:t>
                </a:r>
              </a:p>
            </p:txBody>
          </p:sp>
        </mc:Choice>
        <mc:Fallback xmlns="">
          <p:sp>
            <p:nvSpPr>
              <p:cNvPr id="10381" name="TextBox 10380">
                <a:extLst>
                  <a:ext uri="{FF2B5EF4-FFF2-40B4-BE49-F238E27FC236}">
                    <a16:creationId xmlns:a16="http://schemas.microsoft.com/office/drawing/2014/main" id="{98251536-0440-DAF7-8448-73B279D69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243" y="3442413"/>
                <a:ext cx="973408" cy="369332"/>
              </a:xfrm>
              <a:prstGeom prst="rect">
                <a:avLst/>
              </a:prstGeom>
              <a:blipFill>
                <a:blip r:embed="rId16"/>
                <a:stretch>
                  <a:fillRect l="-1282" t="-10345" r="-3846" b="-2758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84" name="Elbow Connector 10383">
            <a:extLst>
              <a:ext uri="{FF2B5EF4-FFF2-40B4-BE49-F238E27FC236}">
                <a16:creationId xmlns:a16="http://schemas.microsoft.com/office/drawing/2014/main" id="{E6390527-8872-6D30-B0D3-566187FDB0D0}"/>
              </a:ext>
            </a:extLst>
          </p:cNvPr>
          <p:cNvCxnSpPr>
            <a:cxnSpLocks/>
            <a:endCxn id="10360" idx="1"/>
          </p:cNvCxnSpPr>
          <p:nvPr/>
        </p:nvCxnSpPr>
        <p:spPr>
          <a:xfrm rot="16200000" flipH="1">
            <a:off x="7507959" y="4558635"/>
            <a:ext cx="1025082" cy="8709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9" name="Straight Arrow Connector 10388">
            <a:extLst>
              <a:ext uri="{FF2B5EF4-FFF2-40B4-BE49-F238E27FC236}">
                <a16:creationId xmlns:a16="http://schemas.microsoft.com/office/drawing/2014/main" id="{A49A79AD-FEA8-36F5-74E8-6688A8BFB252}"/>
              </a:ext>
            </a:extLst>
          </p:cNvPr>
          <p:cNvCxnSpPr>
            <a:cxnSpLocks/>
          </p:cNvCxnSpPr>
          <p:nvPr/>
        </p:nvCxnSpPr>
        <p:spPr>
          <a:xfrm flipH="1" flipV="1">
            <a:off x="8998071" y="4428421"/>
            <a:ext cx="1" cy="266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90" name="Straight Arrow Connector 10389">
            <a:extLst>
              <a:ext uri="{FF2B5EF4-FFF2-40B4-BE49-F238E27FC236}">
                <a16:creationId xmlns:a16="http://schemas.microsoft.com/office/drawing/2014/main" id="{EA6CA6AD-EA2A-BE9E-9682-52ACF02223CB}"/>
              </a:ext>
            </a:extLst>
          </p:cNvPr>
          <p:cNvCxnSpPr>
            <a:cxnSpLocks/>
          </p:cNvCxnSpPr>
          <p:nvPr/>
        </p:nvCxnSpPr>
        <p:spPr>
          <a:xfrm>
            <a:off x="8474030" y="3758214"/>
            <a:ext cx="0" cy="306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01" name="Straight Arrow Connector 10400">
            <a:extLst>
              <a:ext uri="{FF2B5EF4-FFF2-40B4-BE49-F238E27FC236}">
                <a16:creationId xmlns:a16="http://schemas.microsoft.com/office/drawing/2014/main" id="{840E59FE-78B1-4F5E-3702-C9064A735C3B}"/>
              </a:ext>
            </a:extLst>
          </p:cNvPr>
          <p:cNvCxnSpPr>
            <a:cxnSpLocks/>
          </p:cNvCxnSpPr>
          <p:nvPr/>
        </p:nvCxnSpPr>
        <p:spPr>
          <a:xfrm>
            <a:off x="9800947" y="3758214"/>
            <a:ext cx="0" cy="306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06" name="Straight Connector 10405">
            <a:extLst>
              <a:ext uri="{FF2B5EF4-FFF2-40B4-BE49-F238E27FC236}">
                <a16:creationId xmlns:a16="http://schemas.microsoft.com/office/drawing/2014/main" id="{135140A3-E12B-2C90-65D4-57E67170C201}"/>
              </a:ext>
            </a:extLst>
          </p:cNvPr>
          <p:cNvCxnSpPr>
            <a:cxnSpLocks/>
          </p:cNvCxnSpPr>
          <p:nvPr/>
        </p:nvCxnSpPr>
        <p:spPr>
          <a:xfrm>
            <a:off x="8463406" y="5226459"/>
            <a:ext cx="107677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07" name="Straight Connector 10406">
            <a:extLst>
              <a:ext uri="{FF2B5EF4-FFF2-40B4-BE49-F238E27FC236}">
                <a16:creationId xmlns:a16="http://schemas.microsoft.com/office/drawing/2014/main" id="{AA25D688-D87A-976B-9CE7-DB9C94C5AAD1}"/>
              </a:ext>
            </a:extLst>
          </p:cNvPr>
          <p:cNvCxnSpPr>
            <a:cxnSpLocks/>
          </p:cNvCxnSpPr>
          <p:nvPr/>
        </p:nvCxnSpPr>
        <p:spPr>
          <a:xfrm>
            <a:off x="8463406" y="5478363"/>
            <a:ext cx="107677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08" name="Straight Connector 10407">
            <a:extLst>
              <a:ext uri="{FF2B5EF4-FFF2-40B4-BE49-F238E27FC236}">
                <a16:creationId xmlns:a16="http://schemas.microsoft.com/office/drawing/2014/main" id="{FB6CB558-781D-EB24-0E71-F52C3D142FA0}"/>
              </a:ext>
            </a:extLst>
          </p:cNvPr>
          <p:cNvCxnSpPr>
            <a:cxnSpLocks/>
          </p:cNvCxnSpPr>
          <p:nvPr/>
        </p:nvCxnSpPr>
        <p:spPr>
          <a:xfrm>
            <a:off x="8463406" y="5759791"/>
            <a:ext cx="107677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10" name="TextBox 10409">
                <a:extLst>
                  <a:ext uri="{FF2B5EF4-FFF2-40B4-BE49-F238E27FC236}">
                    <a16:creationId xmlns:a16="http://schemas.microsoft.com/office/drawing/2014/main" id="{849150B9-5150-D43D-7334-939A5BBFC8C0}"/>
                  </a:ext>
                </a:extLst>
              </p:cNvPr>
              <p:cNvSpPr txBox="1"/>
              <p:nvPr/>
            </p:nvSpPr>
            <p:spPr>
              <a:xfrm>
                <a:off x="8037849" y="4055800"/>
                <a:ext cx="25138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L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L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L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410" name="TextBox 10409">
                <a:extLst>
                  <a:ext uri="{FF2B5EF4-FFF2-40B4-BE49-F238E27FC236}">
                    <a16:creationId xmlns:a16="http://schemas.microsoft.com/office/drawing/2014/main" id="{849150B9-5150-D43D-7334-939A5BBFC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849" y="4055800"/>
                <a:ext cx="2513879" cy="369332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Replay - Free arrows icons">
            <a:extLst>
              <a:ext uri="{FF2B5EF4-FFF2-40B4-BE49-F238E27FC236}">
                <a16:creationId xmlns:a16="http://schemas.microsoft.com/office/drawing/2014/main" id="{B88B641D-5205-6F3A-9186-D32DFFF35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79" y="5605642"/>
            <a:ext cx="429238" cy="4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play - Free arrows icons">
            <a:extLst>
              <a:ext uri="{FF2B5EF4-FFF2-40B4-BE49-F238E27FC236}">
                <a16:creationId xmlns:a16="http://schemas.microsoft.com/office/drawing/2014/main" id="{455667AB-11CC-CE33-CCA0-C462971FE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439" y="4013096"/>
            <a:ext cx="429238" cy="4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333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C96B47-6283-4ECE-28B5-832B35799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7AACA6-2615-392F-90B5-11DCEE8D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F32B31-ECB5-C108-005C-2346FD79C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9DF21-87AA-9BC6-2962-1DA499F65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8C73B6-B928-9DA8-F9AD-6907FFBC7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E156AF-9703-6D54-71FE-9D86F0070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F79F1-220A-57A7-4992-CA77B96BE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dirty="0">
                <a:solidFill>
                  <a:srgbClr val="FFFFFF"/>
                </a:solidFill>
              </a:rPr>
              <a:t>Results (Code)</a:t>
            </a:r>
            <a:endParaRPr lang="en-IL" sz="4000" dirty="0">
              <a:solidFill>
                <a:srgbClr val="FFFFFF"/>
              </a:solidFill>
            </a:endParaRPr>
          </a:p>
        </p:txBody>
      </p:sp>
      <p:pic>
        <p:nvPicPr>
          <p:cNvPr id="4" name="Picture 4" descr="DNA render">
            <a:extLst>
              <a:ext uri="{FF2B5EF4-FFF2-40B4-BE49-F238E27FC236}">
                <a16:creationId xmlns:a16="http://schemas.microsoft.com/office/drawing/2014/main" id="{81004960-D48D-635B-8E13-C45CD5C6F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0" b="17979"/>
          <a:stretch/>
        </p:blipFill>
        <p:spPr bwMode="auto">
          <a:xfrm>
            <a:off x="8115299" y="130"/>
            <a:ext cx="4076701" cy="15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1123A7-4168-FCCF-3DF1-DD87C8E0D8FD}"/>
              </a:ext>
            </a:extLst>
          </p:cNvPr>
          <p:cNvSpPr txBox="1"/>
          <p:nvPr/>
        </p:nvSpPr>
        <p:spPr>
          <a:xfrm>
            <a:off x="106684" y="1654495"/>
            <a:ext cx="5593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2400" dirty="0"/>
              <a:t>BER (Bit-Error-Rate) for different models: </a:t>
            </a:r>
          </a:p>
        </p:txBody>
      </p:sp>
      <p:pic>
        <p:nvPicPr>
          <p:cNvPr id="22" name="Picture 21" descr="A graph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66849413-868F-9327-8071-2A60CA5CA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95" y="2539599"/>
            <a:ext cx="5266872" cy="33218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9A58E4-1246-ED01-088A-24B9D0D8ABFC}"/>
              </a:ext>
            </a:extLst>
          </p:cNvPr>
          <p:cNvSpPr txBox="1"/>
          <p:nvPr/>
        </p:nvSpPr>
        <p:spPr>
          <a:xfrm>
            <a:off x="1371599" y="2319918"/>
            <a:ext cx="174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Paper Outcome</a:t>
            </a:r>
          </a:p>
        </p:txBody>
      </p:sp>
      <p:pic>
        <p:nvPicPr>
          <p:cNvPr id="26" name="Picture 2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C133365-B045-AAC9-36ED-AA61C96DE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462" y="2639554"/>
            <a:ext cx="4512826" cy="34280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4D55BD5-3B81-B8B0-D9FA-C326B93D6124}"/>
              </a:ext>
            </a:extLst>
          </p:cNvPr>
          <p:cNvSpPr txBox="1"/>
          <p:nvPr/>
        </p:nvSpPr>
        <p:spPr>
          <a:xfrm>
            <a:off x="7034625" y="2263531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Our Result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EBA0E4-D652-5542-6D16-9ECABA908945}"/>
              </a:ext>
            </a:extLst>
          </p:cNvPr>
          <p:cNvSpPr txBox="1"/>
          <p:nvPr/>
        </p:nvSpPr>
        <p:spPr>
          <a:xfrm>
            <a:off x="1689849" y="6194130"/>
            <a:ext cx="859363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L" dirty="0"/>
              <a:t>Same trends, difference due to randomness and unknown method of BER calculation</a:t>
            </a:r>
          </a:p>
        </p:txBody>
      </p:sp>
    </p:spTree>
    <p:extLst>
      <p:ext uri="{BB962C8B-B14F-4D97-AF65-F5344CB8AC3E}">
        <p14:creationId xmlns:p14="http://schemas.microsoft.com/office/powerpoint/2010/main" val="1483542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F3787-0F5B-1A9D-E28B-32553FCCC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44FFB4A-9B71-BF57-1E00-1681EED6B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6A3B9C-B17E-3213-D246-B9C7CFCEF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BFB8A7-1470-771A-B04D-1CEB1268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3744BF-4A62-91F2-8CF1-73B470F08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C47DBE-C5F9-971A-2043-C857A9B69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7BD16-4E5B-591D-7A66-06FB2784B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dirty="0">
                <a:solidFill>
                  <a:srgbClr val="FFFFFF"/>
                </a:solidFill>
              </a:rPr>
              <a:t>Results (Code)</a:t>
            </a:r>
            <a:endParaRPr lang="en-IL" sz="4000" dirty="0">
              <a:solidFill>
                <a:srgbClr val="FFFFFF"/>
              </a:solidFill>
            </a:endParaRPr>
          </a:p>
        </p:txBody>
      </p:sp>
      <p:pic>
        <p:nvPicPr>
          <p:cNvPr id="4" name="Picture 4" descr="DNA render">
            <a:extLst>
              <a:ext uri="{FF2B5EF4-FFF2-40B4-BE49-F238E27FC236}">
                <a16:creationId xmlns:a16="http://schemas.microsoft.com/office/drawing/2014/main" id="{C6573E54-B015-1982-CB74-D47E8C035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0" b="17979"/>
          <a:stretch/>
        </p:blipFill>
        <p:spPr bwMode="auto">
          <a:xfrm>
            <a:off x="8115299" y="130"/>
            <a:ext cx="4076701" cy="15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F2B750-90E1-A465-AE6C-49BBC111D74D}"/>
              </a:ext>
            </a:extLst>
          </p:cNvPr>
          <p:cNvSpPr txBox="1"/>
          <p:nvPr/>
        </p:nvSpPr>
        <p:spPr>
          <a:xfrm>
            <a:off x="106684" y="1654495"/>
            <a:ext cx="614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2400" dirty="0"/>
              <a:t>BER (Bit-Error-Rate) for different # of strands: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579746-9FDD-2AA5-67BE-2736656F266B}"/>
              </a:ext>
            </a:extLst>
          </p:cNvPr>
          <p:cNvSpPr txBox="1"/>
          <p:nvPr/>
        </p:nvSpPr>
        <p:spPr>
          <a:xfrm>
            <a:off x="1371599" y="2319918"/>
            <a:ext cx="174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Paper Outcome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A872F4-BEC2-A7AD-1244-C193E134CDD1}"/>
              </a:ext>
            </a:extLst>
          </p:cNvPr>
          <p:cNvSpPr txBox="1"/>
          <p:nvPr/>
        </p:nvSpPr>
        <p:spPr>
          <a:xfrm>
            <a:off x="7034625" y="2263531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Our Result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31BCCD-ABFA-3391-342D-C49DB01E5D9B}"/>
              </a:ext>
            </a:extLst>
          </p:cNvPr>
          <p:cNvSpPr txBox="1"/>
          <p:nvPr/>
        </p:nvSpPr>
        <p:spPr>
          <a:xfrm>
            <a:off x="993913" y="6083566"/>
            <a:ext cx="1017767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L" dirty="0"/>
              <a:t>Similar trends. Our result is based on the M=200 model because of computation limitations. This and randomness/unknown method of BER calculation lead to different outcome.</a:t>
            </a:r>
          </a:p>
        </p:txBody>
      </p:sp>
      <p:pic>
        <p:nvPicPr>
          <p:cNvPr id="5" name="Picture 4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3607B3EC-C07B-E627-B20B-171E767DD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81" y="2689250"/>
            <a:ext cx="5177376" cy="3279004"/>
          </a:xfrm>
          <a:prstGeom prst="rect">
            <a:avLst/>
          </a:prstGeom>
        </p:spPr>
      </p:pic>
      <p:pic>
        <p:nvPicPr>
          <p:cNvPr id="9" name="Picture 8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0C93B4F-BA1D-2E5C-6536-4AF45829F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946" y="2632863"/>
            <a:ext cx="4477637" cy="340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8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864F61-67C7-6C85-CF4B-A497887DE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E31DE48-68AD-4485-47F0-9373E3A29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C6F4F9-BB3E-E482-22E9-8CF665279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2256FD-958E-DDDD-C564-43DA719DE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15B93E-E817-4380-F2B0-865614002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483C44-8593-CF8C-D165-AAD440382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BBF82-D027-A5F2-5267-23B48B690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dirty="0">
                <a:solidFill>
                  <a:srgbClr val="FFFFFF"/>
                </a:solidFill>
              </a:rPr>
              <a:t>Processing Unit </a:t>
            </a:r>
            <a:endParaRPr lang="en-IL" sz="4000" dirty="0">
              <a:solidFill>
                <a:srgbClr val="FFFFFF"/>
              </a:solidFill>
            </a:endParaRPr>
          </a:p>
        </p:txBody>
      </p:sp>
      <p:pic>
        <p:nvPicPr>
          <p:cNvPr id="4" name="Picture 4" descr="DNA render">
            <a:extLst>
              <a:ext uri="{FF2B5EF4-FFF2-40B4-BE49-F238E27FC236}">
                <a16:creationId xmlns:a16="http://schemas.microsoft.com/office/drawing/2014/main" id="{F7567F96-F95E-5739-E37C-0A92C872E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0" b="17979"/>
          <a:stretch/>
        </p:blipFill>
        <p:spPr bwMode="auto">
          <a:xfrm>
            <a:off x="8115299" y="130"/>
            <a:ext cx="4076701" cy="15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8D287329-52AA-7701-5FAD-46E0D350B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50000" t="4861" r="26329" b="34237"/>
          <a:stretch/>
        </p:blipFill>
        <p:spPr>
          <a:xfrm>
            <a:off x="267082" y="1729782"/>
            <a:ext cx="5847384" cy="5001218"/>
          </a:xfrm>
        </p:spPr>
      </p:pic>
      <p:pic>
        <p:nvPicPr>
          <p:cNvPr id="6" name="Content Placeholder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6607918-0567-CF17-2B89-0F0F590F19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943" t="69065" r="30088"/>
          <a:stretch/>
        </p:blipFill>
        <p:spPr>
          <a:xfrm>
            <a:off x="5749423" y="2426749"/>
            <a:ext cx="5921495" cy="358855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22EAC7C-D78D-F283-5C3C-16377A3D3D68}"/>
              </a:ext>
            </a:extLst>
          </p:cNvPr>
          <p:cNvSpPr/>
          <p:nvPr/>
        </p:nvSpPr>
        <p:spPr>
          <a:xfrm>
            <a:off x="363165" y="6400800"/>
            <a:ext cx="207523" cy="2136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90991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ntitled video - Made with Clipchamp (3)">
            <a:hlinkClick r:id="" action="ppaction://media"/>
            <a:extLst>
              <a:ext uri="{FF2B5EF4-FFF2-40B4-BE49-F238E27FC236}">
                <a16:creationId xmlns:a16="http://schemas.microsoft.com/office/drawing/2014/main" id="{BAB9E969-01FB-1F39-8FB5-5482DB21829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5"/>
            <a:ext cx="12192000" cy="6857845"/>
          </a:xfr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9440739C-7784-B407-72B8-F1CAAE5025FE}"/>
              </a:ext>
            </a:extLst>
          </p:cNvPr>
          <p:cNvSpPr/>
          <p:nvPr/>
        </p:nvSpPr>
        <p:spPr>
          <a:xfrm>
            <a:off x="7845743" y="3163529"/>
            <a:ext cx="1924908" cy="897974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corrupted</a:t>
            </a:r>
            <a:endParaRPr lang="he-I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7D8A5E8-F179-77B6-05FB-9BDE974B1CAC}"/>
              </a:ext>
            </a:extLst>
          </p:cNvPr>
          <p:cNvSpPr/>
          <p:nvPr/>
        </p:nvSpPr>
        <p:spPr>
          <a:xfrm rot="879514">
            <a:off x="4449293" y="2091265"/>
            <a:ext cx="2257253" cy="86852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VT = 0000000101</a:t>
            </a:r>
            <a:endParaRPr lang="he-IL" dirty="0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3F07B1DF-8D58-97FB-543D-17CC638A83F9}"/>
              </a:ext>
            </a:extLst>
          </p:cNvPr>
          <p:cNvSpPr/>
          <p:nvPr/>
        </p:nvSpPr>
        <p:spPr>
          <a:xfrm rot="20520106">
            <a:off x="7560683" y="1652673"/>
            <a:ext cx="1637159" cy="897974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 = 0001</a:t>
            </a:r>
            <a:endParaRPr lang="he-IL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4A4798E-A11E-7DF5-AB44-A2A7F6687266}"/>
              </a:ext>
            </a:extLst>
          </p:cNvPr>
          <p:cNvSpPr/>
          <p:nvPr/>
        </p:nvSpPr>
        <p:spPr>
          <a:xfrm>
            <a:off x="4688353" y="3093339"/>
            <a:ext cx="1779132" cy="5334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Mem &amp; FSM</a:t>
            </a:r>
            <a:endParaRPr lang="he-IL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8A68B9C-7031-DBD2-A535-6F5EE94C0511}"/>
              </a:ext>
            </a:extLst>
          </p:cNvPr>
          <p:cNvSpPr/>
          <p:nvPr/>
        </p:nvSpPr>
        <p:spPr>
          <a:xfrm rot="21020123">
            <a:off x="3364387" y="4134086"/>
            <a:ext cx="2257253" cy="60965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Sum to bit</a:t>
            </a:r>
            <a:endParaRPr lang="he-IL" dirty="0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875EA33E-876A-235A-3FA2-CBDB2C5F58C0}"/>
              </a:ext>
            </a:extLst>
          </p:cNvPr>
          <p:cNvSpPr/>
          <p:nvPr/>
        </p:nvSpPr>
        <p:spPr>
          <a:xfrm rot="1056451">
            <a:off x="7251400" y="4429747"/>
            <a:ext cx="1637159" cy="897974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OUT = 0001</a:t>
            </a:r>
            <a:endParaRPr lang="he-IL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F641996-ACE0-1657-E151-27C467960136}"/>
              </a:ext>
            </a:extLst>
          </p:cNvPr>
          <p:cNvSpPr/>
          <p:nvPr/>
        </p:nvSpPr>
        <p:spPr>
          <a:xfrm>
            <a:off x="363165" y="6400800"/>
            <a:ext cx="207523" cy="2136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98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FE33C3-3BAA-7AD3-EBF7-138F7A4B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09EF92A-64D5-FB0A-DCDB-522F16A8C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C6C28C-F3AB-3385-10E5-43EA9AD1A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4389FB-9D37-53EC-986F-11584F5AA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A3EF37-02BD-FF12-0B9E-280CF90D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4DE7C3-E498-1713-CE12-70D202D40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B77442B-5B71-8D4D-4ECA-79B6965BA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570F1-6B0E-211B-94D0-57D89AD6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92" y="586855"/>
            <a:ext cx="2525474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+mn-lt"/>
              </a:rPr>
              <a:t>Hardware simulation</a:t>
            </a:r>
            <a:endParaRPr lang="he-IL" sz="40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A6113-0F1E-FF99-74A2-42F5131BF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endParaRPr lang="he-IL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AC047C-8A42-1A5A-4F97-29A9A3E0F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390" y="1"/>
            <a:ext cx="890861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4DABED-3A26-3326-3C9D-506FBBBDC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390" y="3458485"/>
            <a:ext cx="8908610" cy="339951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D983A0E-E912-AA59-AB11-EADD6E8B1714}"/>
              </a:ext>
            </a:extLst>
          </p:cNvPr>
          <p:cNvSpPr/>
          <p:nvPr/>
        </p:nvSpPr>
        <p:spPr>
          <a:xfrm>
            <a:off x="363165" y="6400800"/>
            <a:ext cx="207523" cy="2136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52073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5917DD-BDE7-3983-8818-9FCC0577D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54F73D7-CB52-0E1A-7870-BFC3EA7EC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08C152-391F-1A5A-993F-BFDDEDA7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A681FB-A453-8704-0A9E-EA92FF12E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E4021B-AE21-58A4-C1C9-DE9A11A5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558D04-B9F3-3A1F-F86A-1D8611DC7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CC717-679D-C120-F4CF-9B9D3527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dirty="0">
                <a:solidFill>
                  <a:srgbClr val="FFFFFF"/>
                </a:solidFill>
              </a:rPr>
              <a:t>Results (Hardware)</a:t>
            </a:r>
            <a:endParaRPr lang="en-IL" sz="4000" dirty="0">
              <a:solidFill>
                <a:srgbClr val="FFFFFF"/>
              </a:solidFill>
            </a:endParaRPr>
          </a:p>
        </p:txBody>
      </p:sp>
      <p:pic>
        <p:nvPicPr>
          <p:cNvPr id="4" name="Picture 4" descr="DNA render">
            <a:extLst>
              <a:ext uri="{FF2B5EF4-FFF2-40B4-BE49-F238E27FC236}">
                <a16:creationId xmlns:a16="http://schemas.microsoft.com/office/drawing/2014/main" id="{FDC873A5-3182-9487-AB9B-3A2BEDDFD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0" b="17979"/>
          <a:stretch/>
        </p:blipFill>
        <p:spPr bwMode="auto">
          <a:xfrm>
            <a:off x="8115299" y="130"/>
            <a:ext cx="4076701" cy="15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224F8D-6FBD-3BE3-9861-F83FDD2CCC97}"/>
              </a:ext>
            </a:extLst>
          </p:cNvPr>
          <p:cNvSpPr txBox="1"/>
          <p:nvPr/>
        </p:nvSpPr>
        <p:spPr>
          <a:xfrm>
            <a:off x="37853" y="1700483"/>
            <a:ext cx="628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dirty="0"/>
              <a:t>Synthesis Example: SISO decoder module with n=4, N=4, a=0 </a:t>
            </a:r>
            <a:endParaRPr lang="en-IL" dirty="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434654E-B565-01BA-3F61-DD1B7AC6C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318" y="1597432"/>
            <a:ext cx="4508938" cy="1405195"/>
          </a:xfrm>
          <a:prstGeom prst="rect">
            <a:avLst/>
          </a:prstGeom>
        </p:spPr>
      </p:pic>
      <p:pic>
        <p:nvPicPr>
          <p:cNvPr id="13" name="Picture 1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2B9A304-6F7F-B9FA-BD5E-CA0BA837C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25" y="2617853"/>
            <a:ext cx="5071655" cy="19473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79E0D0-0C1B-1CA6-C991-B4CE83FCA553}"/>
              </a:ext>
            </a:extLst>
          </p:cNvPr>
          <p:cNvSpPr txBox="1"/>
          <p:nvPr/>
        </p:nvSpPr>
        <p:spPr>
          <a:xfrm>
            <a:off x="162871" y="2248521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Tim</a:t>
            </a:r>
            <a:r>
              <a:rPr lang="en-US" dirty="0" err="1"/>
              <a:t>ing</a:t>
            </a:r>
            <a:endParaRPr lang="en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8890E0-ADCF-F103-BEBA-7714BC3E9F19}"/>
              </a:ext>
            </a:extLst>
          </p:cNvPr>
          <p:cNvSpPr txBox="1"/>
          <p:nvPr/>
        </p:nvSpPr>
        <p:spPr>
          <a:xfrm>
            <a:off x="206473" y="4575498"/>
            <a:ext cx="79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Power</a:t>
            </a:r>
          </a:p>
        </p:txBody>
      </p:sp>
      <p:pic>
        <p:nvPicPr>
          <p:cNvPr id="20" name="Picture 19" descr="A computer code on a white background&#10;&#10;Description automatically generated">
            <a:extLst>
              <a:ext uri="{FF2B5EF4-FFF2-40B4-BE49-F238E27FC236}">
                <a16:creationId xmlns:a16="http://schemas.microsoft.com/office/drawing/2014/main" id="{8D7BBC3F-4D47-FE31-D377-C19623D88B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379" r="70596" b="7054"/>
          <a:stretch/>
        </p:blipFill>
        <p:spPr>
          <a:xfrm>
            <a:off x="7240861" y="3591507"/>
            <a:ext cx="3720788" cy="3170372"/>
          </a:xfrm>
          <a:prstGeom prst="rect">
            <a:avLst/>
          </a:prstGeom>
        </p:spPr>
      </p:pic>
      <p:pic>
        <p:nvPicPr>
          <p:cNvPr id="22" name="Picture 21" descr="A close-up of a calculator&#10;&#10;Description automatically generated">
            <a:extLst>
              <a:ext uri="{FF2B5EF4-FFF2-40B4-BE49-F238E27FC236}">
                <a16:creationId xmlns:a16="http://schemas.microsoft.com/office/drawing/2014/main" id="{B9B64983-A9F9-8198-437F-CFD26D506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71" y="4955167"/>
            <a:ext cx="6475370" cy="17500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F226A3-B99E-28E1-CA14-76861CA6D094}"/>
              </a:ext>
            </a:extLst>
          </p:cNvPr>
          <p:cNvSpPr txBox="1"/>
          <p:nvPr/>
        </p:nvSpPr>
        <p:spPr>
          <a:xfrm>
            <a:off x="7136780" y="3256156"/>
            <a:ext cx="63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Area</a:t>
            </a:r>
          </a:p>
        </p:txBody>
      </p:sp>
    </p:spTree>
    <p:extLst>
      <p:ext uri="{BB962C8B-B14F-4D97-AF65-F5344CB8AC3E}">
        <p14:creationId xmlns:p14="http://schemas.microsoft.com/office/powerpoint/2010/main" val="830380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20D7C-57A2-35CB-7489-2EBA751CD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60E605-6F20-5C1B-9154-D9EA33FE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A14DA5-0F9C-E3F4-B651-5DD6879EC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27ED1C-F7CD-C780-69A6-7ED352A15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8C3652-CEA1-3112-48FB-41C2C4910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EA9D01-A8CB-D84B-62FE-7A52A66D0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59A07-CD8E-7595-0ACD-17F90BBA1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dirty="0">
                <a:solidFill>
                  <a:srgbClr val="FFFFFF"/>
                </a:solidFill>
              </a:rPr>
              <a:t>Results (Hardware)</a:t>
            </a:r>
            <a:endParaRPr lang="en-IL" sz="4000" dirty="0">
              <a:solidFill>
                <a:srgbClr val="FFFFFF"/>
              </a:solidFill>
            </a:endParaRPr>
          </a:p>
        </p:txBody>
      </p:sp>
      <p:pic>
        <p:nvPicPr>
          <p:cNvPr id="4" name="Picture 4" descr="DNA render">
            <a:extLst>
              <a:ext uri="{FF2B5EF4-FFF2-40B4-BE49-F238E27FC236}">
                <a16:creationId xmlns:a16="http://schemas.microsoft.com/office/drawing/2014/main" id="{54EEA5EE-E2C9-D3DC-AE61-B6FDCF97C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0" b="17979"/>
          <a:stretch/>
        </p:blipFill>
        <p:spPr bwMode="auto">
          <a:xfrm>
            <a:off x="8115299" y="130"/>
            <a:ext cx="4076701" cy="15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65F05B-9618-0D31-451C-75615558A933}"/>
                  </a:ext>
                </a:extLst>
              </p:cNvPr>
              <p:cNvSpPr txBox="1"/>
              <p:nvPr/>
            </p:nvSpPr>
            <p:spPr>
              <a:xfrm>
                <a:off x="459349" y="2141513"/>
                <a:ext cx="10553207" cy="3568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Number of clock cycles for the whole computation: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𝑠𝑜𝑓𝑡𝑤𝑎𝑟𝑒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→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h𝑎𝑟𝑑𝑤𝑎𝑟𝑒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: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𝑐𝑛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</m:oMath>
                  </m:oMathPara>
                </a14:m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𝑓𝑜𝑟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=5;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=10;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𝑡𝑖𝑚𝑒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~18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𝜇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=~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𝑐𝑛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𝜇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𝑓𝑜𝑟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1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𝐺𝐻𝑧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𝑐𝑙𝑘</m:t>
                    </m:r>
                  </m:oMath>
                </a14:m>
                <a:r>
                  <a:rPr kumimoji="0" lang="en-IL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(simulation)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Future improvements include </a:t>
                </a:r>
                <a:r>
                  <a:rPr kumimoji="0" lang="en-IL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fine-tuning model </a:t>
                </a:r>
                <a:r>
                  <a:rPr kumimoji="0" lang="en-IL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to require less hardware, finding balance between running time / hardware needed. Additional </a:t>
                </a:r>
                <a:r>
                  <a:rPr kumimoji="0" lang="en-IL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pipelining decoding process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, advanced memory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managment</a:t>
                </a:r>
                <a:r>
                  <a:rPr kumimoji="0" lang="en-IL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</a:t>
                </a:r>
                <a:r>
                  <a:rPr kumimoji="0" lang="en-IL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and reuse of existing gamma modules to improve efficiency.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65F05B-9618-0D31-451C-75615558A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49" y="2141513"/>
                <a:ext cx="10553207" cy="3568541"/>
              </a:xfrm>
              <a:prstGeom prst="rect">
                <a:avLst/>
              </a:prstGeom>
              <a:blipFill>
                <a:blip r:embed="rId3"/>
                <a:stretch>
                  <a:fillRect l="-962" t="-1418" r="-721" b="-283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DB60533-B7FF-B97D-D0F4-5D9099A7FB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03" r="3863" b="5960"/>
          <a:stretch/>
        </p:blipFill>
        <p:spPr>
          <a:xfrm>
            <a:off x="4731027" y="5934536"/>
            <a:ext cx="7285384" cy="62892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1A38C5C-B09B-4379-7B6A-E7801D984754}"/>
              </a:ext>
            </a:extLst>
          </p:cNvPr>
          <p:cNvSpPr/>
          <p:nvPr/>
        </p:nvSpPr>
        <p:spPr>
          <a:xfrm>
            <a:off x="363165" y="6400800"/>
            <a:ext cx="207523" cy="2136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9633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C203F9-2F77-D72A-DEE8-D7CCCBB58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NA render">
            <a:extLst>
              <a:ext uri="{FF2B5EF4-FFF2-40B4-BE49-F238E27FC236}">
                <a16:creationId xmlns:a16="http://schemas.microsoft.com/office/drawing/2014/main" id="{80824227-C157-A524-8E11-D0DBAA520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54003-C255-E0DC-53E8-EFDADFFE0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dirty="0">
                <a:ln w="22225">
                  <a:solidFill>
                    <a:srgbClr val="FFFFFF"/>
                  </a:solidFill>
                </a:ln>
                <a:noFill/>
              </a:rPr>
              <a:t>Discussion &amp; Conclusions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1FADFF1-6A6D-297A-8907-B18153D86CDB}"/>
              </a:ext>
            </a:extLst>
          </p:cNvPr>
          <p:cNvSpPr txBox="1"/>
          <p:nvPr/>
        </p:nvSpPr>
        <p:spPr>
          <a:xfrm>
            <a:off x="7534641" y="1065862"/>
            <a:ext cx="386000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Challenges: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Paper has missing information and misleading equations.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Limited compute power (particularly for software simulations)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Limited time to create efficient hardware implementation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Software/Hardware needed completely different implementations.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Outcomes: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Recreated paper’s model and outcomes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Viable POC hardware accelerator.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Framework for future improvements.</a:t>
            </a:r>
          </a:p>
        </p:txBody>
      </p:sp>
    </p:spTree>
    <p:extLst>
      <p:ext uri="{BB962C8B-B14F-4D97-AF65-F5344CB8AC3E}">
        <p14:creationId xmlns:p14="http://schemas.microsoft.com/office/powerpoint/2010/main" val="3265358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AC929-9CE0-FD76-4915-9D412940B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IL" sz="7400"/>
              <a:t>Table of Contents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54ACBC-8915-5EBF-4C2C-59C98ADC9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042227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4949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4BD038-9618-AA53-0359-6FF4A3F52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9D442-A76B-4C82-2941-05AF97C07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6E5D3-D3AC-30D1-2433-EADB4797F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E2996F-D64B-27ED-F3E7-7181586A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3E0692-D608-ACF2-6D76-9DA020D68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4F3B6F-F74A-3793-F619-490BDFEC3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4D8A2-7567-3253-E237-836A4EC99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IL" sz="4000" dirty="0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D892A-1705-49A2-7D9A-95C62A621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L" sz="2000" dirty="0"/>
              <a:t>DNA Memory 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2012: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CRISPR</a:t>
            </a:r>
            <a:r>
              <a:rPr kumimoji="0" lang="en-IL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</a:t>
            </a:r>
          </a:p>
          <a:p>
            <a:pPr marL="0" indent="0">
              <a:buNone/>
            </a:pPr>
            <a:endParaRPr lang="en-IL" sz="200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B050"/>
                </a:solidFill>
              </a:rPr>
              <a:t>Potentially groundbreaking method to store information:</a:t>
            </a:r>
          </a:p>
          <a:p>
            <a:r>
              <a:rPr lang="en-US" sz="2000" dirty="0">
                <a:solidFill>
                  <a:srgbClr val="00B050"/>
                </a:solidFill>
              </a:rPr>
              <a:t>Extremely long durability</a:t>
            </a:r>
          </a:p>
          <a:p>
            <a:r>
              <a:rPr lang="en-US" sz="2000" dirty="0">
                <a:solidFill>
                  <a:srgbClr val="00B050"/>
                </a:solidFill>
              </a:rPr>
              <a:t>Extremely high-density </a:t>
            </a:r>
            <a:endParaRPr lang="en-US" sz="20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Cons: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Extremely long read-write times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Very high error rate</a:t>
            </a:r>
          </a:p>
          <a:p>
            <a:pPr marL="0" indent="0">
              <a:buNone/>
            </a:pPr>
            <a:endParaRPr kumimoji="0" lang="en-IL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0" lang="en-IL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0" lang="he-IL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0B000402020202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4100" name="Picture 4" descr="DNA render">
            <a:extLst>
              <a:ext uri="{FF2B5EF4-FFF2-40B4-BE49-F238E27FC236}">
                <a16:creationId xmlns:a16="http://schemas.microsoft.com/office/drawing/2014/main" id="{5E92EAA9-A652-45A7-1BDF-6A784EDD98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0" b="17979"/>
          <a:stretch/>
        </p:blipFill>
        <p:spPr bwMode="auto">
          <a:xfrm>
            <a:off x="8115299" y="129"/>
            <a:ext cx="4076701" cy="154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E9FA1D-7553-8137-8A2D-BE89A05C678D}"/>
              </a:ext>
            </a:extLst>
          </p:cNvPr>
          <p:cNvCxnSpPr>
            <a:cxnSpLocks/>
          </p:cNvCxnSpPr>
          <p:nvPr/>
        </p:nvCxnSpPr>
        <p:spPr>
          <a:xfrm>
            <a:off x="3814175" y="4741101"/>
            <a:ext cx="17473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702D56F-19A1-02CF-0A17-3896E2DCA15A}"/>
              </a:ext>
            </a:extLst>
          </p:cNvPr>
          <p:cNvSpPr txBox="1"/>
          <p:nvPr/>
        </p:nvSpPr>
        <p:spPr>
          <a:xfrm>
            <a:off x="5568604" y="4556435"/>
            <a:ext cx="57910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en-US" b="1" dirty="0"/>
              <a:t>Requires a comprehensive error correction algorithm.</a:t>
            </a:r>
            <a:endParaRPr lang="en-IL" b="1" dirty="0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CF375D9D-430E-3159-F377-DEB936F1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79" y="4944556"/>
            <a:ext cx="4359736" cy="183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F476C2-4373-1B75-53A7-2D85232DC2A3}"/>
              </a:ext>
            </a:extLst>
          </p:cNvPr>
          <p:cNvSpPr txBox="1"/>
          <p:nvPr/>
        </p:nvSpPr>
        <p:spPr>
          <a:xfrm>
            <a:off x="3864279" y="6614468"/>
            <a:ext cx="60970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800" dirty="0">
                <a:solidFill>
                  <a:schemeClr val="accent1"/>
                </a:solidFill>
              </a:rPr>
              <a:t>https://link.springer.com/chapter/10.1007/978-3-031-31775-0_54</a:t>
            </a:r>
          </a:p>
        </p:txBody>
      </p:sp>
      <p:pic>
        <p:nvPicPr>
          <p:cNvPr id="4102" name="Picture 6" descr="DNA PNG transparent image download, size: 1024x1024px">
            <a:extLst>
              <a:ext uri="{FF2B5EF4-FFF2-40B4-BE49-F238E27FC236}">
                <a16:creationId xmlns:a16="http://schemas.microsoft.com/office/drawing/2014/main" id="{D99A1A4D-5FB6-B35D-3B38-89836A6E7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050" y="2003538"/>
            <a:ext cx="2211500" cy="220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42BA1D0-058E-4779-2116-93199F6B92B4}"/>
              </a:ext>
            </a:extLst>
          </p:cNvPr>
          <p:cNvSpPr/>
          <p:nvPr/>
        </p:nvSpPr>
        <p:spPr>
          <a:xfrm>
            <a:off x="363165" y="6400800"/>
            <a:ext cx="207523" cy="2136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544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C25354-0E17-2C79-6FDD-60A79A2F8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4BBAF6-8AF7-F771-40BA-55245E6A6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C173E-9F32-550D-7C62-9695FE3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CA8C4-9E07-FE00-1DF1-ADABF9151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4669BE-7C94-2D3F-D251-3684DA07B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4A70EB-3BA0-5BA7-5982-70B85289A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F6CB1-AB76-276B-AD00-A5804A6FC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IL" sz="4000" dirty="0">
                <a:solidFill>
                  <a:srgbClr val="FFFFFF"/>
                </a:solidFill>
              </a:rPr>
              <a:t>Memory Characteristics</a:t>
            </a:r>
          </a:p>
        </p:txBody>
      </p:sp>
      <p:pic>
        <p:nvPicPr>
          <p:cNvPr id="4100" name="Picture 4" descr="DNA render">
            <a:extLst>
              <a:ext uri="{FF2B5EF4-FFF2-40B4-BE49-F238E27FC236}">
                <a16:creationId xmlns:a16="http://schemas.microsoft.com/office/drawing/2014/main" id="{8CEB1146-34EC-57AD-8DBC-A081AC2BB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0" b="17979"/>
          <a:stretch/>
        </p:blipFill>
        <p:spPr bwMode="auto">
          <a:xfrm>
            <a:off x="8115299" y="130"/>
            <a:ext cx="4076701" cy="15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041C6F-AB8D-9DB8-41CE-DF695CF0C939}"/>
              </a:ext>
            </a:extLst>
          </p:cNvPr>
          <p:cNvSpPr txBox="1"/>
          <p:nvPr/>
        </p:nvSpPr>
        <p:spPr>
          <a:xfrm>
            <a:off x="413492" y="1736866"/>
            <a:ext cx="167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IDS mutations</a:t>
            </a:r>
            <a:endParaRPr lang="en-IL" b="1" dirty="0"/>
          </a:p>
        </p:txBody>
      </p:sp>
      <p:pic>
        <p:nvPicPr>
          <p:cNvPr id="7177" name="Picture 9">
            <a:extLst>
              <a:ext uri="{FF2B5EF4-FFF2-40B4-BE49-F238E27FC236}">
                <a16:creationId xmlns:a16="http://schemas.microsoft.com/office/drawing/2014/main" id="{253FB309-35E8-0439-9A03-CA106EA2F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794" y="3778276"/>
            <a:ext cx="3716349" cy="24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5E5430-BD79-C878-9C37-491B92DD4876}"/>
              </a:ext>
            </a:extLst>
          </p:cNvPr>
          <p:cNvSpPr txBox="1"/>
          <p:nvPr/>
        </p:nvSpPr>
        <p:spPr>
          <a:xfrm>
            <a:off x="7434104" y="17587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PCR reading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IL" dirty="0"/>
          </a:p>
        </p:txBody>
      </p:sp>
      <p:pic>
        <p:nvPicPr>
          <p:cNvPr id="7179" name="Picture 11" descr="Single gene mutations - Genome and mutations - Higher Biology Revision -  BBC Bitesize">
            <a:extLst>
              <a:ext uri="{FF2B5EF4-FFF2-40B4-BE49-F238E27FC236}">
                <a16:creationId xmlns:a16="http://schemas.microsoft.com/office/drawing/2014/main" id="{8D9BB98D-44CD-4FB3-F429-A62300306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99"/>
          <a:stretch/>
        </p:blipFill>
        <p:spPr bwMode="auto">
          <a:xfrm>
            <a:off x="4884522" y="1674980"/>
            <a:ext cx="1781707" cy="27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69E9A8-FA93-2C1D-BF75-1005ABAA7ACA}"/>
              </a:ext>
            </a:extLst>
          </p:cNvPr>
          <p:cNvCxnSpPr>
            <a:cxnSpLocks/>
          </p:cNvCxnSpPr>
          <p:nvPr/>
        </p:nvCxnSpPr>
        <p:spPr>
          <a:xfrm>
            <a:off x="7383626" y="1751478"/>
            <a:ext cx="0" cy="42444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D1FD47F-3845-2913-0638-60D2A291857F}"/>
              </a:ext>
            </a:extLst>
          </p:cNvPr>
          <p:cNvSpPr txBox="1"/>
          <p:nvPr/>
        </p:nvSpPr>
        <p:spPr>
          <a:xfrm>
            <a:off x="4884522" y="4352404"/>
            <a:ext cx="15729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800" dirty="0">
                <a:solidFill>
                  <a:schemeClr val="accent1"/>
                </a:solidFill>
              </a:rPr>
              <a:t>https://www.bbc.co.uk/bitesize/guides/zc499j6/revision/3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9D6EC6-A554-F0B0-F9C1-D055CF0FECC6}"/>
              </a:ext>
            </a:extLst>
          </p:cNvPr>
          <p:cNvSpPr txBox="1"/>
          <p:nvPr/>
        </p:nvSpPr>
        <p:spPr>
          <a:xfrm>
            <a:off x="8115299" y="6214757"/>
            <a:ext cx="3716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800" dirty="0">
                <a:solidFill>
                  <a:schemeClr val="accent1"/>
                </a:solidFill>
              </a:rPr>
              <a:t>https://www.semanticscholar.org/paper/Toward-a-DNA-Based-Archival-Storage-System-Bornholt-Lopez/8cdeb34a9f815b54c03607600bea2d242605d04c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02E0F7-0C28-6C2B-9CFE-0B4CCDA59A74}"/>
              </a:ext>
            </a:extLst>
          </p:cNvPr>
          <p:cNvSpPr txBox="1"/>
          <p:nvPr/>
        </p:nvSpPr>
        <p:spPr>
          <a:xfrm>
            <a:off x="264810" y="2466699"/>
            <a:ext cx="35725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L" dirty="0"/>
              <a:t>Code errors are generated via </a:t>
            </a:r>
            <a:r>
              <a:rPr lang="en-IL" dirty="0">
                <a:solidFill>
                  <a:srgbClr val="FF0000"/>
                </a:solidFill>
              </a:rPr>
              <a:t>Insertion/Deletion/Substitution </a:t>
            </a:r>
            <a:r>
              <a:rPr lang="en-IL" dirty="0"/>
              <a:t>of nucleotides</a:t>
            </a:r>
          </a:p>
          <a:p>
            <a:pPr marL="285750" indent="-285750">
              <a:buFontTx/>
              <a:buChar char="-"/>
            </a:pPr>
            <a:endParaRPr lang="en-IL" dirty="0"/>
          </a:p>
          <a:p>
            <a:pPr marL="285750" indent="-285750">
              <a:buFontTx/>
              <a:buChar char="-"/>
            </a:pPr>
            <a:r>
              <a:rPr lang="en-IL" dirty="0"/>
              <a:t>Probability of each of the mutations can model the statistical dependency between bits.</a:t>
            </a:r>
          </a:p>
          <a:p>
            <a:pPr marL="285750" indent="-285750">
              <a:buFontTx/>
              <a:buChar char="-"/>
            </a:pPr>
            <a:endParaRPr lang="en-IL" dirty="0"/>
          </a:p>
          <a:p>
            <a:pPr marL="285750" indent="-285750">
              <a:buFontTx/>
              <a:buChar char="-"/>
            </a:pPr>
            <a:r>
              <a:rPr lang="en-IL" dirty="0"/>
              <a:t>Can be exploited by </a:t>
            </a:r>
            <a:r>
              <a:rPr lang="en-IL" u="sng" dirty="0"/>
              <a:t>parity codes.</a:t>
            </a:r>
          </a:p>
          <a:p>
            <a:pPr marL="285750" indent="-285750">
              <a:buFontTx/>
              <a:buChar char="-"/>
            </a:pPr>
            <a:endParaRPr lang="en-IL" u="sng" dirty="0"/>
          </a:p>
          <a:p>
            <a:pPr marL="285750" indent="-285750">
              <a:buFontTx/>
              <a:buChar char="-"/>
            </a:pPr>
            <a:r>
              <a:rPr lang="en-IL" dirty="0"/>
              <a:t>Deterministic decoders (for one error) are not sufficient.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75BE42-D26F-E6C3-BDC2-44962CED9D55}"/>
              </a:ext>
            </a:extLst>
          </p:cNvPr>
          <p:cNvSpPr txBox="1"/>
          <p:nvPr/>
        </p:nvSpPr>
        <p:spPr>
          <a:xfrm>
            <a:off x="7414591" y="2302772"/>
            <a:ext cx="47774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IL" dirty="0"/>
              <a:t>Reading process duplicated desired strand out of the pool, samples several strands</a:t>
            </a:r>
          </a:p>
          <a:p>
            <a:pPr marL="285750" indent="-285750">
              <a:buFontTx/>
              <a:buChar char="-"/>
            </a:pPr>
            <a:endParaRPr lang="en-IL" dirty="0"/>
          </a:p>
          <a:p>
            <a:pPr marL="285750" indent="-285750">
              <a:buFontTx/>
              <a:buChar char="-"/>
            </a:pPr>
            <a:r>
              <a:rPr lang="en-IL" u="sng" dirty="0"/>
              <a:t>Statistical dependency between strands </a:t>
            </a:r>
            <a:r>
              <a:rPr lang="en-IL" dirty="0"/>
              <a:t>can be used for higher recovery accuracy.</a:t>
            </a:r>
          </a:p>
        </p:txBody>
      </p:sp>
      <p:pic>
        <p:nvPicPr>
          <p:cNvPr id="33" name="Picture 32" descr="A diagram of a system&#10;&#10;Description automatically generated">
            <a:extLst>
              <a:ext uri="{FF2B5EF4-FFF2-40B4-BE49-F238E27FC236}">
                <a16:creationId xmlns:a16="http://schemas.microsoft.com/office/drawing/2014/main" id="{95EA44AF-BB86-3244-74B3-BA61E76DC6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57" r="2141"/>
          <a:stretch/>
        </p:blipFill>
        <p:spPr>
          <a:xfrm>
            <a:off x="3393655" y="4860235"/>
            <a:ext cx="3926282" cy="181618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71B5472-B455-6CB6-3ACD-39E3094EF06C}"/>
              </a:ext>
            </a:extLst>
          </p:cNvPr>
          <p:cNvSpPr/>
          <p:nvPr/>
        </p:nvSpPr>
        <p:spPr>
          <a:xfrm>
            <a:off x="363165" y="6400800"/>
            <a:ext cx="207523" cy="2136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3614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D72F8-62C2-112C-28A0-8981AEF12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dirty="0">
                <a:solidFill>
                  <a:srgbClr val="FFFFFF"/>
                </a:solidFill>
              </a:rPr>
              <a:t>Suggested Solution</a:t>
            </a:r>
            <a:endParaRPr lang="en-IL" sz="4000" dirty="0">
              <a:solidFill>
                <a:srgbClr val="FFFFFF"/>
              </a:solidFill>
            </a:endParaRPr>
          </a:p>
        </p:txBody>
      </p:sp>
      <p:pic>
        <p:nvPicPr>
          <p:cNvPr id="4" name="Picture 4" descr="DNA render">
            <a:extLst>
              <a:ext uri="{FF2B5EF4-FFF2-40B4-BE49-F238E27FC236}">
                <a16:creationId xmlns:a16="http://schemas.microsoft.com/office/drawing/2014/main" id="{3A76E583-6200-0DE9-E4C1-D11AE6B35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0" b="17979"/>
          <a:stretch/>
        </p:blipFill>
        <p:spPr bwMode="auto">
          <a:xfrm>
            <a:off x="8115299" y="130"/>
            <a:ext cx="4076701" cy="15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F32111-C047-D2AF-B31A-76EE63497130}"/>
              </a:ext>
            </a:extLst>
          </p:cNvPr>
          <p:cNvSpPr txBox="1"/>
          <p:nvPr/>
        </p:nvSpPr>
        <p:spPr>
          <a:xfrm>
            <a:off x="218661" y="177910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Base</a:t>
            </a:r>
            <a:r>
              <a:rPr lang="en-US" dirty="0"/>
              <a:t>d on paper:</a:t>
            </a:r>
            <a:endParaRPr lang="en-IL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91D6FFE-4B34-1DA9-04F3-12B12FA09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906" y="1779104"/>
            <a:ext cx="7590183" cy="192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76B217-FE54-9CAA-5B44-BFCFA87B4A3C}"/>
              </a:ext>
            </a:extLst>
          </p:cNvPr>
          <p:cNvSpPr txBox="1"/>
          <p:nvPr/>
        </p:nvSpPr>
        <p:spPr>
          <a:xfrm>
            <a:off x="337930" y="4065104"/>
            <a:ext cx="11977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L" dirty="0">
                <a:solidFill>
                  <a:schemeClr val="accent1"/>
                </a:solidFill>
              </a:rPr>
              <a:t>SISO Decoding </a:t>
            </a:r>
            <a:r>
              <a:rPr lang="en-IL" dirty="0"/>
              <a:t>: Inputs and outputs are not 0/1 but rather probabilistic, based on </a:t>
            </a:r>
            <a:r>
              <a:rPr lang="en-IL" u="sng" dirty="0"/>
              <a:t>multiple mutated strands.</a:t>
            </a:r>
          </a:p>
          <a:p>
            <a:pPr marL="285750" indent="-285750">
              <a:buFontTx/>
              <a:buChar char="-"/>
            </a:pPr>
            <a:endParaRPr lang="en-IL" u="sng" dirty="0"/>
          </a:p>
          <a:p>
            <a:pPr marL="285750" indent="-285750">
              <a:buFontTx/>
              <a:buChar char="-"/>
            </a:pPr>
            <a:r>
              <a:rPr lang="en-IL" dirty="0">
                <a:solidFill>
                  <a:srgbClr val="C00000"/>
                </a:solidFill>
              </a:rPr>
              <a:t>VT (</a:t>
            </a:r>
            <a:r>
              <a:rPr lang="en-US" dirty="0" err="1">
                <a:solidFill>
                  <a:srgbClr val="C00000"/>
                </a:solidFill>
              </a:rPr>
              <a:t>Varshamov-Tenengolts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IL" dirty="0">
                <a:solidFill>
                  <a:srgbClr val="C00000"/>
                </a:solidFill>
              </a:rPr>
              <a:t> Codes </a:t>
            </a:r>
            <a:r>
              <a:rPr lang="en-IL" dirty="0"/>
              <a:t>: Encoding all inputs into a set of codewords at length n which </a:t>
            </a:r>
            <a:r>
              <a:rPr lang="en-US" dirty="0"/>
              <a:t>fulfill the condition</a:t>
            </a:r>
            <a:r>
              <a:rPr lang="en-IL" dirty="0"/>
              <a:t> </a:t>
            </a:r>
            <a:endParaRPr lang="en-IL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68E7E4-041C-D55D-1BA5-A6007B5E3AA9}"/>
              </a:ext>
            </a:extLst>
          </p:cNvPr>
          <p:cNvSpPr/>
          <p:nvPr/>
        </p:nvSpPr>
        <p:spPr>
          <a:xfrm>
            <a:off x="3836504" y="1984190"/>
            <a:ext cx="3786809" cy="4012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ln w="28575">
                <a:solidFill>
                  <a:schemeClr val="accent1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E5A8BF-0400-67AC-753D-87B730F5D220}"/>
              </a:ext>
            </a:extLst>
          </p:cNvPr>
          <p:cNvSpPr/>
          <p:nvPr/>
        </p:nvSpPr>
        <p:spPr>
          <a:xfrm>
            <a:off x="2766392" y="2425148"/>
            <a:ext cx="1527312" cy="4012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ln w="28575">
                <a:solidFill>
                  <a:srgbClr val="C00000"/>
                </a:solidFill>
              </a:ln>
            </a:endParaRPr>
          </a:p>
        </p:txBody>
      </p:sp>
      <p:pic>
        <p:nvPicPr>
          <p:cNvPr id="15" name="Picture 14" descr="A black and white math symbols&#10;&#10;Description automatically generated with medium confidence">
            <a:extLst>
              <a:ext uri="{FF2B5EF4-FFF2-40B4-BE49-F238E27FC236}">
                <a16:creationId xmlns:a16="http://schemas.microsoft.com/office/drawing/2014/main" id="{803D90D9-AAC3-F409-296E-75C2475F8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256" y="4988434"/>
            <a:ext cx="5943600" cy="85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ACEBF9-C92D-6749-7B06-E7E164996CE3}"/>
                  </a:ext>
                </a:extLst>
              </p:cNvPr>
              <p:cNvSpPr txBox="1"/>
              <p:nvPr/>
            </p:nvSpPr>
            <p:spPr>
              <a:xfrm>
                <a:off x="675861" y="5962535"/>
                <a:ext cx="8581132" cy="3861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L" dirty="0"/>
                  <a:t>Encoding is done via inserting “parity” bits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IL" dirty="0"/>
                  <a:t>, </a:t>
                </a:r>
                <a:r>
                  <a:rPr lang="en-US" dirty="0"/>
                  <a:t>which greatly increases redundancy.</a:t>
                </a:r>
                <a:endParaRPr lang="en-I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ACEBF9-C92D-6749-7B06-E7E164996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61" y="5962535"/>
                <a:ext cx="8581132" cy="386131"/>
              </a:xfrm>
              <a:prstGeom prst="rect">
                <a:avLst/>
              </a:prstGeom>
              <a:blipFill>
                <a:blip r:embed="rId5"/>
                <a:stretch>
                  <a:fillRect l="-739" t="-6452" r="-148" b="-2258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577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7568A-58F1-E301-C7DC-7DF1D46D4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E0E9CB-EC49-11B1-0D38-456C0F501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844980-E240-04BC-0A35-4C916BD0D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AAB4BC-9FD9-D287-7EF5-59A97A2FD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F4B326-0B36-62CB-16D0-4EE8835E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69DCD8-5A26-1F94-7465-777FD7EF0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C77C-F391-9485-A27F-50423D03C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dirty="0">
                <a:solidFill>
                  <a:srgbClr val="FFFFFF"/>
                </a:solidFill>
              </a:rPr>
              <a:t>Suggested Solution</a:t>
            </a:r>
            <a:endParaRPr lang="en-IL" sz="4000" dirty="0">
              <a:solidFill>
                <a:srgbClr val="FFFFFF"/>
              </a:solidFill>
            </a:endParaRPr>
          </a:p>
        </p:txBody>
      </p:sp>
      <p:pic>
        <p:nvPicPr>
          <p:cNvPr id="4" name="Picture 4" descr="DNA render">
            <a:extLst>
              <a:ext uri="{FF2B5EF4-FFF2-40B4-BE49-F238E27FC236}">
                <a16:creationId xmlns:a16="http://schemas.microsoft.com/office/drawing/2014/main" id="{DA3145B2-3090-8B16-A3BF-6CABCBB3D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0" b="17979"/>
          <a:stretch/>
        </p:blipFill>
        <p:spPr bwMode="auto">
          <a:xfrm>
            <a:off x="8115299" y="130"/>
            <a:ext cx="4076701" cy="15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91376B-1CBE-C1CF-403A-220A6DCEF413}"/>
              </a:ext>
            </a:extLst>
          </p:cNvPr>
          <p:cNvSpPr txBox="1"/>
          <p:nvPr/>
        </p:nvSpPr>
        <p:spPr>
          <a:xfrm>
            <a:off x="459350" y="1703400"/>
            <a:ext cx="235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2400" dirty="0"/>
              <a:t>Algorithm steps: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A7B10-690D-1FAD-3113-D42F81223988}"/>
              </a:ext>
            </a:extLst>
          </p:cNvPr>
          <p:cNvSpPr txBox="1"/>
          <p:nvPr/>
        </p:nvSpPr>
        <p:spPr>
          <a:xfrm>
            <a:off x="459350" y="2284415"/>
            <a:ext cx="11388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L" u="sng" dirty="0"/>
              <a:t>Encoding Input:</a:t>
            </a:r>
            <a:r>
              <a:rPr lang="en-IL" dirty="0"/>
              <a:t>  Given an input strand, encode it with a known </a:t>
            </a:r>
            <a:r>
              <a:rPr lang="en-IL" dirty="0">
                <a:solidFill>
                  <a:srgbClr val="FF0000"/>
                </a:solidFill>
              </a:rPr>
              <a:t>(a)</a:t>
            </a:r>
            <a:r>
              <a:rPr lang="en-IL" dirty="0"/>
              <a:t> to become a </a:t>
            </a:r>
            <a:r>
              <a:rPr lang="en-IL" dirty="0">
                <a:solidFill>
                  <a:srgbClr val="FF0000"/>
                </a:solidFill>
              </a:rPr>
              <a:t>VT code</a:t>
            </a:r>
            <a:r>
              <a:rPr lang="en-IL" dirty="0"/>
              <a:t>. Take note of encoded length.</a:t>
            </a:r>
          </a:p>
          <a:p>
            <a:pPr marL="342900" indent="-342900">
              <a:buAutoNum type="arabicPeriod"/>
            </a:pPr>
            <a:r>
              <a:rPr lang="en-IL" u="sng" dirty="0"/>
              <a:t>Transmission:</a:t>
            </a:r>
            <a:r>
              <a:rPr lang="en-IL" dirty="0"/>
              <a:t> </a:t>
            </a:r>
            <a:r>
              <a:rPr lang="en-US" dirty="0"/>
              <a:t>Apply </a:t>
            </a:r>
            <a:r>
              <a:rPr lang="en-US" dirty="0">
                <a:solidFill>
                  <a:srgbClr val="FF0000"/>
                </a:solidFill>
              </a:rPr>
              <a:t>IDS errors </a:t>
            </a:r>
            <a:r>
              <a:rPr lang="en-US" dirty="0"/>
              <a:t>to strand to receive the corrupted VT code.</a:t>
            </a:r>
          </a:p>
          <a:p>
            <a:pPr marL="342900" indent="-342900">
              <a:buAutoNum type="arabicPeriod"/>
            </a:pPr>
            <a:r>
              <a:rPr lang="en-US" u="sng" dirty="0"/>
              <a:t>Transition Probabilities</a:t>
            </a:r>
            <a:r>
              <a:rPr lang="en-US" dirty="0"/>
              <a:t>: define the current/previous </a:t>
            </a:r>
            <a:r>
              <a:rPr lang="en-US" dirty="0">
                <a:solidFill>
                  <a:srgbClr val="FF0000"/>
                </a:solidFill>
              </a:rPr>
              <a:t>syndrome (s)</a:t>
            </a:r>
            <a:r>
              <a:rPr lang="en-US" dirty="0"/>
              <a:t> and the </a:t>
            </a:r>
            <a:r>
              <a:rPr lang="en-US" dirty="0">
                <a:solidFill>
                  <a:srgbClr val="FF0000"/>
                </a:solidFill>
              </a:rPr>
              <a:t>drift accumulation (d)</a:t>
            </a:r>
            <a:r>
              <a:rPr lang="en-US" dirty="0"/>
              <a:t>, and calculate via a forward/backward pass the transition probabilities for all combinations: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88199E-6426-533F-6D18-8EA30AB32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42" y="3872975"/>
            <a:ext cx="3035300" cy="330200"/>
          </a:xfrm>
          <a:prstGeom prst="rect">
            <a:avLst/>
          </a:prstGeom>
        </p:spPr>
      </p:pic>
      <p:pic>
        <p:nvPicPr>
          <p:cNvPr id="20" name="Picture 19" descr="A black letter and a white background&#10;&#10;Description automatically generated">
            <a:extLst>
              <a:ext uri="{FF2B5EF4-FFF2-40B4-BE49-F238E27FC236}">
                <a16:creationId xmlns:a16="http://schemas.microsoft.com/office/drawing/2014/main" id="{27C5F9CB-3D25-7BA0-AB94-5A23FBCB1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542" y="4337272"/>
            <a:ext cx="1219200" cy="355600"/>
          </a:xfrm>
          <a:prstGeom prst="rect">
            <a:avLst/>
          </a:prstGeom>
        </p:spPr>
      </p:pic>
      <p:pic>
        <p:nvPicPr>
          <p:cNvPr id="22" name="Picture 2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7735174-404D-1D3C-C55D-3F9F07DE3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168" y="5022325"/>
            <a:ext cx="6311347" cy="1406461"/>
          </a:xfrm>
          <a:prstGeom prst="rect">
            <a:avLst/>
          </a:prstGeom>
        </p:spPr>
      </p:pic>
      <p:pic>
        <p:nvPicPr>
          <p:cNvPr id="24" name="Picture 23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B1621450-53A1-AE66-1C83-B82746F298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739" y="3872975"/>
            <a:ext cx="4293704" cy="28911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3912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6D35E4-0FFD-3278-1784-48BDDB6CC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62D2D1-CC58-CBCA-9B70-F79E46F81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92253E-4CD2-92F0-AA33-B8F2C3DD5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4CBE70-25CF-DC1A-E7FD-A0691F40D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884C68-6F0E-BB6D-EB49-54603540A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52BFD1-30E6-31FA-E864-0EFD1F7F7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8C2A0-84DF-49EF-D74B-57BAC4791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dirty="0">
                <a:solidFill>
                  <a:srgbClr val="FFFFFF"/>
                </a:solidFill>
              </a:rPr>
              <a:t>Suggested Solution</a:t>
            </a:r>
            <a:endParaRPr lang="en-IL" sz="4000" dirty="0">
              <a:solidFill>
                <a:srgbClr val="FFFFFF"/>
              </a:solidFill>
            </a:endParaRPr>
          </a:p>
        </p:txBody>
      </p:sp>
      <p:pic>
        <p:nvPicPr>
          <p:cNvPr id="4" name="Picture 4" descr="DNA render">
            <a:extLst>
              <a:ext uri="{FF2B5EF4-FFF2-40B4-BE49-F238E27FC236}">
                <a16:creationId xmlns:a16="http://schemas.microsoft.com/office/drawing/2014/main" id="{B9F1ACDE-A22F-29EF-2681-35E58E2CF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0" b="17979"/>
          <a:stretch/>
        </p:blipFill>
        <p:spPr bwMode="auto">
          <a:xfrm>
            <a:off x="8115299" y="130"/>
            <a:ext cx="4076701" cy="15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A924A7-23AE-9435-429C-D5264399ABBB}"/>
              </a:ext>
            </a:extLst>
          </p:cNvPr>
          <p:cNvSpPr txBox="1"/>
          <p:nvPr/>
        </p:nvSpPr>
        <p:spPr>
          <a:xfrm>
            <a:off x="459350" y="1921455"/>
            <a:ext cx="235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2400" dirty="0"/>
              <a:t>Algorithm steps: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A9484-CB64-8404-D6B5-30EC3B47A698}"/>
              </a:ext>
            </a:extLst>
          </p:cNvPr>
          <p:cNvSpPr txBox="1"/>
          <p:nvPr/>
        </p:nvSpPr>
        <p:spPr>
          <a:xfrm>
            <a:off x="459350" y="2503252"/>
            <a:ext cx="113880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4. Probability Calculation: the probability for any bit to be 0/1 is defined as the sum of all possible combinations leading up to it</a:t>
            </a:r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5. Bit Likelyhood+Decoding: Summing all strand probabilities, the sign of the sum decides whether bit is 0 or 1.</a:t>
            </a:r>
          </a:p>
        </p:txBody>
      </p:sp>
      <p:pic>
        <p:nvPicPr>
          <p:cNvPr id="26" name="Picture 2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8E81ACB-A927-7FE5-EA61-2319E4982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193" y="3139644"/>
            <a:ext cx="1828800" cy="469900"/>
          </a:xfrm>
          <a:prstGeom prst="rect">
            <a:avLst/>
          </a:prstGeom>
        </p:spPr>
      </p:pic>
      <p:pic>
        <p:nvPicPr>
          <p:cNvPr id="28" name="Picture 2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0D26BC6-3CCE-85AB-6C9E-446A02B9A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081" y="3092174"/>
            <a:ext cx="5816600" cy="838200"/>
          </a:xfrm>
          <a:prstGeom prst="rect">
            <a:avLst/>
          </a:prstGeom>
        </p:spPr>
      </p:pic>
      <p:pic>
        <p:nvPicPr>
          <p:cNvPr id="30" name="Picture 29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475041F3-28BE-B127-4BEA-09520C6B9E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0852"/>
          <a:stretch/>
        </p:blipFill>
        <p:spPr>
          <a:xfrm>
            <a:off x="4702566" y="5009288"/>
            <a:ext cx="2786868" cy="825500"/>
          </a:xfrm>
          <a:prstGeom prst="rect">
            <a:avLst/>
          </a:prstGeom>
        </p:spPr>
      </p:pic>
      <p:pic>
        <p:nvPicPr>
          <p:cNvPr id="32" name="Picture 3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0F6F20D-0D02-75FA-6C0F-DF3A7371A7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1365" y="5213018"/>
            <a:ext cx="711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47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7CEF27-7E9A-090F-EB51-87481F774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A9C80-3DA7-9BC2-5413-E2A6787C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Our Work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FCFB0-BE3A-2CE8-6C0D-9A3974ACB718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In this project we recreated the original paper’s model twice: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Once as a </a:t>
            </a:r>
            <a:r>
              <a:rPr lang="en-US" sz="2200" dirty="0">
                <a:solidFill>
                  <a:srgbClr val="FF0000"/>
                </a:solidFill>
              </a:rPr>
              <a:t>software simulation </a:t>
            </a:r>
            <a:r>
              <a:rPr lang="en-US" sz="2200" dirty="0"/>
              <a:t>to check viability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Once as a </a:t>
            </a:r>
            <a:r>
              <a:rPr lang="en-US" sz="2200" dirty="0">
                <a:solidFill>
                  <a:srgbClr val="FF0000"/>
                </a:solidFill>
              </a:rPr>
              <a:t>hardware accelerator</a:t>
            </a:r>
            <a:r>
              <a:rPr lang="en-US" sz="2200" dirty="0"/>
              <a:t> for fast performance</a:t>
            </a:r>
          </a:p>
        </p:txBody>
      </p:sp>
      <p:pic>
        <p:nvPicPr>
          <p:cNvPr id="4" name="Picture 4" descr="DNA render">
            <a:extLst>
              <a:ext uri="{FF2B5EF4-FFF2-40B4-BE49-F238E27FC236}">
                <a16:creationId xmlns:a16="http://schemas.microsoft.com/office/drawing/2014/main" id="{E3139279-0E2C-BB32-3491-A498BBA6B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0" r="21790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164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756404-9399-3FB2-7D0E-E5BBC6FD7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21F4E74B-3F37-62D3-D584-F78B02862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D71364-EA0B-71CF-6448-DD938FA2D20D}"/>
              </a:ext>
            </a:extLst>
          </p:cNvPr>
          <p:cNvCxnSpPr/>
          <p:nvPr/>
        </p:nvCxnSpPr>
        <p:spPr>
          <a:xfrm flipV="1">
            <a:off x="11335816" y="3684021"/>
            <a:ext cx="0" cy="877649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01A582-542C-64F2-9150-DB20AEEC51B2}"/>
              </a:ext>
            </a:extLst>
          </p:cNvPr>
          <p:cNvCxnSpPr>
            <a:cxnSpLocks/>
          </p:cNvCxnSpPr>
          <p:nvPr/>
        </p:nvCxnSpPr>
        <p:spPr>
          <a:xfrm flipV="1">
            <a:off x="8848615" y="3242703"/>
            <a:ext cx="0" cy="1375445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CDA8DA-0C7E-F93B-0D75-FAC2EF208F18}"/>
              </a:ext>
            </a:extLst>
          </p:cNvPr>
          <p:cNvCxnSpPr/>
          <p:nvPr/>
        </p:nvCxnSpPr>
        <p:spPr>
          <a:xfrm flipV="1">
            <a:off x="699714" y="3750829"/>
            <a:ext cx="0" cy="877649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CAA97614-9300-1FB6-2C8D-D128108DC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B110547B-7989-E231-8D5C-C950134B7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C00836E-9865-B460-A3C6-775AC391DED4}"/>
              </a:ext>
            </a:extLst>
          </p:cNvPr>
          <p:cNvCxnSpPr>
            <a:cxnSpLocks/>
          </p:cNvCxnSpPr>
          <p:nvPr/>
        </p:nvCxnSpPr>
        <p:spPr>
          <a:xfrm flipV="1">
            <a:off x="3195638" y="4628478"/>
            <a:ext cx="0" cy="1173232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C53C73E8-0E26-C03A-09CD-6BEF34A51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0E1C81E6-E2FB-8432-3C71-C67ABE4E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26BA94-8831-F5F4-0A8A-6C4F5FEC5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12223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Logical Structure</a:t>
            </a:r>
          </a:p>
        </p:txBody>
      </p:sp>
      <p:pic>
        <p:nvPicPr>
          <p:cNvPr id="13" name="Picture 12" descr="DNA render">
            <a:extLst>
              <a:ext uri="{FF2B5EF4-FFF2-40B4-BE49-F238E27FC236}">
                <a16:creationId xmlns:a16="http://schemas.microsoft.com/office/drawing/2014/main" id="{4D945E2E-1E3A-F9EB-5176-728585480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55" y="0"/>
            <a:ext cx="4063143" cy="157546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170F0B9-CA15-80F8-D7B8-40D0AB763670}"/>
              </a:ext>
            </a:extLst>
          </p:cNvPr>
          <p:cNvSpPr/>
          <p:nvPr/>
        </p:nvSpPr>
        <p:spPr>
          <a:xfrm>
            <a:off x="3301116" y="3429000"/>
            <a:ext cx="1748978" cy="2482331"/>
          </a:xfrm>
          <a:prstGeom prst="rect">
            <a:avLst/>
          </a:prstGeom>
          <a:solidFill>
            <a:schemeClr val="bg2"/>
          </a:solidFill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DNA memory</a:t>
            </a:r>
            <a:endParaRPr kumimoji="0" lang="he-IL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0B000402020202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C7F6F5F-20B3-6A69-7A65-3E2232C4B385}"/>
              </a:ext>
            </a:extLst>
          </p:cNvPr>
          <p:cNvGrpSpPr/>
          <p:nvPr/>
        </p:nvGrpSpPr>
        <p:grpSpPr>
          <a:xfrm>
            <a:off x="699714" y="1927635"/>
            <a:ext cx="11006733" cy="4310654"/>
            <a:chOff x="-331380" y="1726352"/>
            <a:chExt cx="12818440" cy="497977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7198C6F-9073-2DC0-BAF9-99BBC8224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31380" y="4822564"/>
              <a:ext cx="12818440" cy="23866"/>
            </a:xfrm>
            <a:prstGeom prst="line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headEnd type="oval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32C8DA-1430-D3C6-2294-336D1238B0FC}"/>
                </a:ext>
              </a:extLst>
            </p:cNvPr>
            <p:cNvSpPr/>
            <p:nvPr/>
          </p:nvSpPr>
          <p:spPr>
            <a:xfrm>
              <a:off x="494270" y="3950566"/>
              <a:ext cx="1927654" cy="179173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/>
                  <a:ea typeface="+mn-ea"/>
                  <a:cs typeface="+mn-cs"/>
                </a:rPr>
                <a:t>VT_</a:t>
              </a:r>
              <a:endParaRPr kumimoji="0" lang="he-IL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/>
                  <a:ea typeface="+mn-ea"/>
                  <a:cs typeface="+mn-cs"/>
                </a:rPr>
                <a:t>Coding data to a VT code</a:t>
              </a:r>
              <a:endParaRPr kumimoji="0" lang="he-I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C74D5C-10D8-DA04-0324-DF5B85476055}"/>
                </a:ext>
              </a:extLst>
            </p:cNvPr>
            <p:cNvSpPr/>
            <p:nvPr/>
          </p:nvSpPr>
          <p:spPr>
            <a:xfrm>
              <a:off x="2759676" y="3950566"/>
              <a:ext cx="1927654" cy="179173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/>
                  <a:ea typeface="+mn-ea"/>
                  <a:cs typeface="+mn-cs"/>
                </a:rPr>
                <a:t>IDS_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/>
                  <a:ea typeface="+mn-ea"/>
                  <a:cs typeface="+mn-cs"/>
                </a:rPr>
                <a:t>Error generating</a:t>
              </a:r>
              <a:endParaRPr kumimoji="0" lang="he-I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E63C91-DA30-45DB-72D5-F1EBD83C7F1C}"/>
                </a:ext>
              </a:extLst>
            </p:cNvPr>
            <p:cNvSpPr/>
            <p:nvPr/>
          </p:nvSpPr>
          <p:spPr>
            <a:xfrm>
              <a:off x="5025081" y="3518079"/>
              <a:ext cx="3945923" cy="31880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/>
                  <a:ea typeface="+mn-ea"/>
                  <a:cs typeface="+mn-cs"/>
                </a:rPr>
                <a:t>decoder_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/>
                  <a:ea typeface="+mn-ea"/>
                  <a:cs typeface="+mn-cs"/>
                </a:rPr>
                <a:t>Decoding processing unit</a:t>
              </a:r>
              <a:endParaRPr kumimoji="0" lang="he-IL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62F53F-8959-8800-8CA4-020A16668745}"/>
                </a:ext>
              </a:extLst>
            </p:cNvPr>
            <p:cNvSpPr/>
            <p:nvPr/>
          </p:nvSpPr>
          <p:spPr>
            <a:xfrm>
              <a:off x="5601728" y="1726352"/>
              <a:ext cx="2792627" cy="1322172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/>
                  <a:ea typeface="+mn-ea"/>
                  <a:cs typeface="+mn-cs"/>
                </a:rPr>
                <a:t>soft_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/>
                  <a:ea typeface="+mn-ea"/>
                  <a:cs typeface="+mn-cs"/>
                </a:rPr>
                <a:t>Soft decoding algorithm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725F79-321F-F031-9A85-CBD4F327037C}"/>
                </a:ext>
              </a:extLst>
            </p:cNvPr>
            <p:cNvSpPr/>
            <p:nvPr/>
          </p:nvSpPr>
          <p:spPr>
            <a:xfrm>
              <a:off x="5601728" y="3901140"/>
              <a:ext cx="2792627" cy="1322172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/>
                  <a:ea typeface="+mn-ea"/>
                  <a:cs typeface="+mn-cs"/>
                </a:rPr>
                <a:t>hard_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/>
                  <a:ea typeface="+mn-ea"/>
                  <a:cs typeface="+mn-cs"/>
                </a:rPr>
                <a:t>Hard decoding algorithm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890A6D-178A-9170-E353-7EA8F323C562}"/>
                </a:ext>
              </a:extLst>
            </p:cNvPr>
            <p:cNvSpPr/>
            <p:nvPr/>
          </p:nvSpPr>
          <p:spPr>
            <a:xfrm>
              <a:off x="9308755" y="3950566"/>
              <a:ext cx="1927654" cy="179173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/>
                  <a:ea typeface="+mn-ea"/>
                  <a:cs typeface="+mn-cs"/>
                </a:rPr>
                <a:t>VT_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/>
                  <a:ea typeface="+mn-ea"/>
                  <a:cs typeface="+mn-cs"/>
                </a:rPr>
                <a:t>Return data</a:t>
              </a:r>
            </a:p>
          </p:txBody>
        </p:sp>
        <p:pic>
          <p:nvPicPr>
            <p:cNvPr id="17" name="Graphic 16" descr="Back with solid fill">
              <a:extLst>
                <a:ext uri="{FF2B5EF4-FFF2-40B4-BE49-F238E27FC236}">
                  <a16:creationId xmlns:a16="http://schemas.microsoft.com/office/drawing/2014/main" id="{28F84C27-9B68-D88E-7CE2-72FDA932D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6083641" y="3017631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Back with solid fill">
              <a:extLst>
                <a:ext uri="{FF2B5EF4-FFF2-40B4-BE49-F238E27FC236}">
                  <a16:creationId xmlns:a16="http://schemas.microsoft.com/office/drawing/2014/main" id="{C60E30DC-600E-BF66-605C-CB0DA2BB4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6960969" y="2986740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3862656-3052-D159-3BD2-5B98F85DE035}"/>
              </a:ext>
            </a:extLst>
          </p:cNvPr>
          <p:cNvSpPr/>
          <p:nvPr/>
        </p:nvSpPr>
        <p:spPr>
          <a:xfrm>
            <a:off x="111519" y="3029947"/>
            <a:ext cx="129715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0110..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24142B-B127-9117-2DBE-2F8BA2D0FD30}"/>
              </a:ext>
            </a:extLst>
          </p:cNvPr>
          <p:cNvSpPr/>
          <p:nvPr/>
        </p:nvSpPr>
        <p:spPr>
          <a:xfrm>
            <a:off x="3993406" y="2705056"/>
            <a:ext cx="15167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0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0E2841">
                    <a:lumMod val="50000"/>
                    <a:lumOff val="50000"/>
                  </a:srgbClr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1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1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0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0..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DB4EBB-0156-E8F7-9B85-71CA6B79D6F0}"/>
              </a:ext>
            </a:extLst>
          </p:cNvPr>
          <p:cNvSpPr/>
          <p:nvPr/>
        </p:nvSpPr>
        <p:spPr>
          <a:xfrm>
            <a:off x="3993404" y="2184232"/>
            <a:ext cx="173637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0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0E2841">
                    <a:lumMod val="50000"/>
                    <a:lumOff val="50000"/>
                  </a:srgbClr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1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11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1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0..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94142C-CFC9-62E1-0C59-026AEC0CDBBC}"/>
              </a:ext>
            </a:extLst>
          </p:cNvPr>
          <p:cNvSpPr/>
          <p:nvPr/>
        </p:nvSpPr>
        <p:spPr>
          <a:xfrm>
            <a:off x="3984312" y="1673247"/>
            <a:ext cx="148630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0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0E2841">
                    <a:lumMod val="50000"/>
                    <a:lumOff val="50000"/>
                  </a:srgbClr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1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1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_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0..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1ACC22-2D8A-3114-0E24-ECDF56FA74FE}"/>
              </a:ext>
            </a:extLst>
          </p:cNvPr>
          <p:cNvSpPr/>
          <p:nvPr/>
        </p:nvSpPr>
        <p:spPr>
          <a:xfrm>
            <a:off x="8313296" y="2779763"/>
            <a:ext cx="18053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01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0E2841">
                    <a:lumMod val="50000"/>
                    <a:lumOff val="50000"/>
                  </a:srgbClr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⅞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⅚⅕..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1F3B11-8E6B-2150-8533-A41560A10C2E}"/>
              </a:ext>
            </a:extLst>
          </p:cNvPr>
          <p:cNvSpPr/>
          <p:nvPr/>
        </p:nvSpPr>
        <p:spPr>
          <a:xfrm>
            <a:off x="2437257" y="5911332"/>
            <a:ext cx="15167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0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0E2841">
                    <a:lumMod val="50000"/>
                    <a:lumOff val="50000"/>
                  </a:srgbClr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1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110..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350413-EC5C-BE2F-BFE6-16F313D6D17E}"/>
              </a:ext>
            </a:extLst>
          </p:cNvPr>
          <p:cNvSpPr/>
          <p:nvPr/>
        </p:nvSpPr>
        <p:spPr>
          <a:xfrm>
            <a:off x="10703073" y="2997443"/>
            <a:ext cx="12971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0110..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C0A91E-280E-AE3F-A903-796B72FCDACB}"/>
              </a:ext>
            </a:extLst>
          </p:cNvPr>
          <p:cNvSpPr/>
          <p:nvPr/>
        </p:nvSpPr>
        <p:spPr>
          <a:xfrm>
            <a:off x="208995" y="4732655"/>
            <a:ext cx="98969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source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D85358-D7E3-90B0-2041-6F5BCDCD0F6A}"/>
              </a:ext>
            </a:extLst>
          </p:cNvPr>
          <p:cNvSpPr/>
          <p:nvPr/>
        </p:nvSpPr>
        <p:spPr>
          <a:xfrm>
            <a:off x="11148148" y="4732655"/>
            <a:ext cx="70403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t>user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57ACD9-A9A3-DB76-C356-F530F12118E2}"/>
              </a:ext>
            </a:extLst>
          </p:cNvPr>
          <p:cNvCxnSpPr>
            <a:cxnSpLocks/>
          </p:cNvCxnSpPr>
          <p:nvPr/>
        </p:nvCxnSpPr>
        <p:spPr>
          <a:xfrm flipV="1">
            <a:off x="5155573" y="3186225"/>
            <a:ext cx="0" cy="1375445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D9D005C-562E-518E-7C1E-CFD82ECBC4D1}"/>
              </a:ext>
            </a:extLst>
          </p:cNvPr>
          <p:cNvSpPr/>
          <p:nvPr/>
        </p:nvSpPr>
        <p:spPr>
          <a:xfrm>
            <a:off x="363165" y="6400800"/>
            <a:ext cx="207523" cy="2136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97588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21981</TotalTime>
  <Words>947</Words>
  <Application>Microsoft Macintosh PowerPoint</Application>
  <PresentationFormat>Widescreen</PresentationFormat>
  <Paragraphs>201</Paragraphs>
  <Slides>19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Cambria Math</vt:lpstr>
      <vt:lpstr>Office Theme</vt:lpstr>
      <vt:lpstr>1_office theme</vt:lpstr>
      <vt:lpstr>Data Storage Error Correction Accelerator for DNA memory</vt:lpstr>
      <vt:lpstr>Table of Contents</vt:lpstr>
      <vt:lpstr>Problem Statement</vt:lpstr>
      <vt:lpstr>Memory Characteristics</vt:lpstr>
      <vt:lpstr>Suggested Solution</vt:lpstr>
      <vt:lpstr>Suggested Solution</vt:lpstr>
      <vt:lpstr>Suggested Solution</vt:lpstr>
      <vt:lpstr>Our Work</vt:lpstr>
      <vt:lpstr>Logical Structure</vt:lpstr>
      <vt:lpstr>System Architecture</vt:lpstr>
      <vt:lpstr>Hardware Soft Decoder</vt:lpstr>
      <vt:lpstr>Results (Code)</vt:lpstr>
      <vt:lpstr>Results (Code)</vt:lpstr>
      <vt:lpstr>Processing Unit </vt:lpstr>
      <vt:lpstr>PowerPoint Presentation</vt:lpstr>
      <vt:lpstr>Hardware simulation</vt:lpstr>
      <vt:lpstr>Results (Hardware)</vt:lpstr>
      <vt:lpstr>Results (Hardware)</vt:lpstr>
      <vt:lpstr>Discussion &amp;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Dor Aviv</dc:creator>
  <cp:lastModifiedBy>Dor Aviv</cp:lastModifiedBy>
  <cp:revision>17</cp:revision>
  <dcterms:created xsi:type="dcterms:W3CDTF">2024-10-12T14:09:59Z</dcterms:created>
  <dcterms:modified xsi:type="dcterms:W3CDTF">2024-10-30T10:18:58Z</dcterms:modified>
</cp:coreProperties>
</file>